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1" r:id="rId2"/>
    <p:sldId id="301" r:id="rId3"/>
    <p:sldId id="332" r:id="rId4"/>
    <p:sldId id="300" r:id="rId5"/>
    <p:sldId id="329" r:id="rId6"/>
    <p:sldId id="333" r:id="rId7"/>
    <p:sldId id="311" r:id="rId8"/>
    <p:sldId id="312" r:id="rId9"/>
    <p:sldId id="313" r:id="rId10"/>
    <p:sldId id="314" r:id="rId11"/>
    <p:sldId id="330" r:id="rId12"/>
    <p:sldId id="316" r:id="rId13"/>
    <p:sldId id="317" r:id="rId14"/>
    <p:sldId id="318" r:id="rId15"/>
    <p:sldId id="319" r:id="rId16"/>
    <p:sldId id="337" r:id="rId17"/>
    <p:sldId id="274" r:id="rId18"/>
    <p:sldId id="288" r:id="rId19"/>
    <p:sldId id="258" r:id="rId20"/>
    <p:sldId id="286" r:id="rId21"/>
    <p:sldId id="287" r:id="rId22"/>
    <p:sldId id="289" r:id="rId23"/>
    <p:sldId id="293" r:id="rId24"/>
    <p:sldId id="334" r:id="rId25"/>
    <p:sldId id="336" r:id="rId26"/>
    <p:sldId id="335" r:id="rId27"/>
    <p:sldId id="292" r:id="rId28"/>
    <p:sldId id="320" r:id="rId29"/>
    <p:sldId id="275" r:id="rId30"/>
    <p:sldId id="276" r:id="rId31"/>
    <p:sldId id="327" r:id="rId32"/>
    <p:sldId id="326" r:id="rId33"/>
    <p:sldId id="321" r:id="rId34"/>
    <p:sldId id="322" r:id="rId35"/>
    <p:sldId id="323" r:id="rId36"/>
    <p:sldId id="324" r:id="rId37"/>
    <p:sldId id="325" r:id="rId38"/>
    <p:sldId id="331" r:id="rId39"/>
  </p:sldIdLst>
  <p:sldSz cx="9144000" cy="6858000" type="screen4x3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807" autoAdjust="0"/>
  </p:normalViewPr>
  <p:slideViewPr>
    <p:cSldViewPr>
      <p:cViewPr varScale="1">
        <p:scale>
          <a:sx n="86" d="100"/>
          <a:sy n="86" d="100"/>
        </p:scale>
        <p:origin x="6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03135-0D07-4B6D-9D1A-A0E7CE38616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DD99D5-F85A-43B8-B4AF-2821959268FC}">
      <dgm:prSet phldrT="[Text]" custT="1"/>
      <dgm:spPr/>
      <dgm:t>
        <a:bodyPr/>
        <a:lstStyle/>
        <a:p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ทำความเข้าใจแนวปฏิบัติแห่งชาติฯ</a:t>
          </a:r>
          <a:endParaRPr lang="th-TH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D6C4A-22B7-429D-AE6C-38AC949901BB}" type="parTrans" cxnId="{731B6993-3578-4143-BE54-9C1B2ACABFF7}">
      <dgm:prSet/>
      <dgm:spPr/>
      <dgm:t>
        <a:bodyPr/>
        <a:lstStyle/>
        <a:p>
          <a:endParaRPr lang="th-TH" sz="1600"/>
        </a:p>
      </dgm:t>
    </dgm:pt>
    <dgm:pt modelId="{4A1E215A-A92A-4A16-AFE1-F88B2849B636}" type="sibTrans" cxnId="{731B6993-3578-4143-BE54-9C1B2ACABFF7}">
      <dgm:prSet/>
      <dgm:spPr>
        <a:solidFill>
          <a:schemeClr val="accent2"/>
        </a:solidFill>
      </dgm:spPr>
      <dgm:t>
        <a:bodyPr/>
        <a:lstStyle/>
        <a:p>
          <a:endParaRPr lang="th-TH" sz="1600"/>
        </a:p>
      </dgm:t>
    </dgm:pt>
    <dgm:pt modelId="{FF38ECC7-272D-4542-96A0-43A9A47AF82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จัดวางแนวนโยบายโครงสร้างทีม และ</a:t>
          </a:r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แผน</a:t>
          </a:r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เพื่อพัฒนาองค์กร</a:t>
          </a:r>
        </a:p>
        <a:p>
          <a:pPr>
            <a:spcAft>
              <a:spcPts val="0"/>
            </a:spcAft>
          </a:pPr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ตามแนวปฏิบัติฯ</a:t>
          </a:r>
          <a:endParaRPr lang="th-TH" sz="1400" dirty="0"/>
        </a:p>
      </dgm:t>
    </dgm:pt>
    <dgm:pt modelId="{2BDFD1EE-971E-43EC-BF02-4E455498CD5D}" type="parTrans" cxnId="{16ED800E-C363-4E91-B5D7-91BC46F65E84}">
      <dgm:prSet/>
      <dgm:spPr/>
      <dgm:t>
        <a:bodyPr/>
        <a:lstStyle/>
        <a:p>
          <a:endParaRPr lang="th-TH" sz="1600"/>
        </a:p>
      </dgm:t>
    </dgm:pt>
    <dgm:pt modelId="{899E6FC5-6B30-4170-9F43-DCB282B03B45}" type="sibTrans" cxnId="{16ED800E-C363-4E91-B5D7-91BC46F65E84}">
      <dgm:prSet/>
      <dgm:spPr/>
      <dgm:t>
        <a:bodyPr/>
        <a:lstStyle/>
        <a:p>
          <a:endParaRPr lang="th-TH" sz="1600"/>
        </a:p>
      </dgm:t>
    </dgm:pt>
    <dgm:pt modelId="{8AF974B6-53C4-434E-AA97-6E790463FD98}">
      <dgm:prSet phldrT="[Text]" custT="1"/>
      <dgm:spPr/>
      <dgm:t>
        <a:bodyPr/>
        <a:lstStyle/>
        <a:p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ดำเนินการพัฒนาองค์กรตามแนวนโยบายและแผน</a:t>
          </a:r>
          <a:endParaRPr lang="th-TH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A7052-C3A8-42B6-97DF-CAC60F3F8FE6}" type="parTrans" cxnId="{99F73A80-C09B-4C85-9520-DFD98CDE9603}">
      <dgm:prSet/>
      <dgm:spPr/>
      <dgm:t>
        <a:bodyPr/>
        <a:lstStyle/>
        <a:p>
          <a:endParaRPr lang="th-TH" sz="1600"/>
        </a:p>
      </dgm:t>
    </dgm:pt>
    <dgm:pt modelId="{FF905D9F-90B2-448F-882F-E863AB537DAC}" type="sibTrans" cxnId="{99F73A80-C09B-4C85-9520-DFD98CDE9603}">
      <dgm:prSet/>
      <dgm:spPr/>
      <dgm:t>
        <a:bodyPr/>
        <a:lstStyle/>
        <a:p>
          <a:endParaRPr lang="th-TH" sz="1600"/>
        </a:p>
      </dgm:t>
    </dgm:pt>
    <dgm:pt modelId="{89625CBA-EF23-4967-83D7-D1897FF07E23}">
      <dgm:prSet phldrT="[Text]" custT="1"/>
      <dgm:spPr/>
      <dgm:t>
        <a:bodyPr/>
        <a:lstStyle/>
        <a:p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ติดตามประเมินผล</a:t>
          </a:r>
        </a:p>
        <a:p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การพัฒนาองค์กรฯ</a:t>
          </a:r>
          <a:endParaRPr lang="th-TH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2C6002-9D0A-45B2-BAC4-784443C2536A}" type="parTrans" cxnId="{457FC12B-E735-4343-8B9B-12403E240A03}">
      <dgm:prSet/>
      <dgm:spPr/>
      <dgm:t>
        <a:bodyPr/>
        <a:lstStyle/>
        <a:p>
          <a:endParaRPr lang="th-TH" sz="1600"/>
        </a:p>
      </dgm:t>
    </dgm:pt>
    <dgm:pt modelId="{9D441DA7-3B9C-4A4E-A4E5-A36D4E05D8B5}" type="sibTrans" cxnId="{457FC12B-E735-4343-8B9B-12403E240A03}">
      <dgm:prSet/>
      <dgm:spPr/>
      <dgm:t>
        <a:bodyPr/>
        <a:lstStyle/>
        <a:p>
          <a:endParaRPr lang="th-TH" sz="1600"/>
        </a:p>
      </dgm:t>
    </dgm:pt>
    <dgm:pt modelId="{593BA1B2-3FE3-48D2-8DE1-510A99EC4F89}">
      <dgm:prSet phldrT="[Text]" custT="1"/>
      <dgm:spPr/>
      <dgm:t>
        <a:bodyPr/>
        <a:lstStyle/>
        <a:p>
          <a:r>
            <a: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ปรับปรุง</a:t>
          </a:r>
          <a:r>
            <a: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แก้ไขพัฒนาองค์กร</a:t>
          </a:r>
          <a:endParaRPr lang="th-TH" sz="1400" dirty="0"/>
        </a:p>
      </dgm:t>
    </dgm:pt>
    <dgm:pt modelId="{56B6DE33-62AE-4EF8-8E8C-E06EE405F503}" type="parTrans" cxnId="{1579F442-E7EA-42D1-BBEA-4668C0872143}">
      <dgm:prSet/>
      <dgm:spPr/>
      <dgm:t>
        <a:bodyPr/>
        <a:lstStyle/>
        <a:p>
          <a:endParaRPr lang="th-TH" sz="1600"/>
        </a:p>
      </dgm:t>
    </dgm:pt>
    <dgm:pt modelId="{A8E6F124-A7E9-4914-A055-16F508A9EE74}" type="sibTrans" cxnId="{1579F442-E7EA-42D1-BBEA-4668C0872143}">
      <dgm:prSet/>
      <dgm:spPr/>
      <dgm:t>
        <a:bodyPr/>
        <a:lstStyle/>
        <a:p>
          <a:endParaRPr lang="th-TH" sz="1600"/>
        </a:p>
      </dgm:t>
    </dgm:pt>
    <dgm:pt modelId="{E0EA73E8-8479-48B1-99D4-68A9CFD64592}" type="pres">
      <dgm:prSet presAssocID="{42403135-0D07-4B6D-9D1A-A0E7CE3861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7AE71AE-A3EC-4D10-8F72-9ED2E83A8E51}" type="pres">
      <dgm:prSet presAssocID="{42403135-0D07-4B6D-9D1A-A0E7CE38616F}" presName="cycle" presStyleCnt="0"/>
      <dgm:spPr/>
    </dgm:pt>
    <dgm:pt modelId="{1DEB8081-AFEB-4784-B0E3-99670E0A0A26}" type="pres">
      <dgm:prSet presAssocID="{D9DD99D5-F85A-43B8-B4AF-2821959268FC}" presName="nodeFirstNode" presStyleLbl="node1" presStyleIdx="0" presStyleCnt="5" custScaleX="78793" custScaleY="893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42451C-7300-4524-9565-E3F194A6C4E9}" type="pres">
      <dgm:prSet presAssocID="{4A1E215A-A92A-4A16-AFE1-F88B2849B636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33662DC2-3213-48CD-9F32-1E003B2A5887}" type="pres">
      <dgm:prSet presAssocID="{FF38ECC7-272D-4542-96A0-43A9A47AF822}" presName="nodeFollowingNodes" presStyleLbl="node1" presStyleIdx="1" presStyleCnt="5" custScaleX="78793" custScaleY="89396" custRadScaleRad="120871" custRadScaleInc="17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4214AC-6D92-4069-AC6D-B361D7A2BF16}" type="pres">
      <dgm:prSet presAssocID="{8AF974B6-53C4-434E-AA97-6E790463FD98}" presName="nodeFollowingNodes" presStyleLbl="node1" presStyleIdx="2" presStyleCnt="5" custScaleX="78793" custScaleY="76338" custRadScaleRad="109944" custRadScaleInc="-265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3978DD-1BDF-450C-BD90-01DF939E27D7}" type="pres">
      <dgm:prSet presAssocID="{89625CBA-EF23-4967-83D7-D1897FF07E23}" presName="nodeFollowingNodes" presStyleLbl="node1" presStyleIdx="3" presStyleCnt="5" custScaleX="78793" custScaleY="89396" custRadScaleRad="105666" custRadScaleInc="151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4BA3E2-6179-4804-8A09-62C49175B72F}" type="pres">
      <dgm:prSet presAssocID="{593BA1B2-3FE3-48D2-8DE1-510A99EC4F89}" presName="nodeFollowingNodes" presStyleLbl="node1" presStyleIdx="4" presStyleCnt="5" custScaleX="78793" custScaleY="89396" custRadScaleRad="103800" custRadScaleInc="-74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57FC12B-E735-4343-8B9B-12403E240A03}" srcId="{42403135-0D07-4B6D-9D1A-A0E7CE38616F}" destId="{89625CBA-EF23-4967-83D7-D1897FF07E23}" srcOrd="3" destOrd="0" parTransId="{C52C6002-9D0A-45B2-BAC4-784443C2536A}" sibTransId="{9D441DA7-3B9C-4A4E-A4E5-A36D4E05D8B5}"/>
    <dgm:cxn modelId="{8ED7BA32-61FC-4C1E-ADAA-5D3789655311}" type="presOf" srcId="{4A1E215A-A92A-4A16-AFE1-F88B2849B636}" destId="{FF42451C-7300-4524-9565-E3F194A6C4E9}" srcOrd="0" destOrd="0" presId="urn:microsoft.com/office/officeart/2005/8/layout/cycle3"/>
    <dgm:cxn modelId="{B21CBB16-5D0E-43EA-B739-088A79A0AACD}" type="presOf" srcId="{593BA1B2-3FE3-48D2-8DE1-510A99EC4F89}" destId="{F74BA3E2-6179-4804-8A09-62C49175B72F}" srcOrd="0" destOrd="0" presId="urn:microsoft.com/office/officeart/2005/8/layout/cycle3"/>
    <dgm:cxn modelId="{16ED800E-C363-4E91-B5D7-91BC46F65E84}" srcId="{42403135-0D07-4B6D-9D1A-A0E7CE38616F}" destId="{FF38ECC7-272D-4542-96A0-43A9A47AF822}" srcOrd="1" destOrd="0" parTransId="{2BDFD1EE-971E-43EC-BF02-4E455498CD5D}" sibTransId="{899E6FC5-6B30-4170-9F43-DCB282B03B45}"/>
    <dgm:cxn modelId="{4869F310-AA6B-47DB-88C7-9986F9F17E38}" type="presOf" srcId="{8AF974B6-53C4-434E-AA97-6E790463FD98}" destId="{674214AC-6D92-4069-AC6D-B361D7A2BF16}" srcOrd="0" destOrd="0" presId="urn:microsoft.com/office/officeart/2005/8/layout/cycle3"/>
    <dgm:cxn modelId="{9CC5107C-970A-4F96-8A97-679210E1A9D2}" type="presOf" srcId="{D9DD99D5-F85A-43B8-B4AF-2821959268FC}" destId="{1DEB8081-AFEB-4784-B0E3-99670E0A0A26}" srcOrd="0" destOrd="0" presId="urn:microsoft.com/office/officeart/2005/8/layout/cycle3"/>
    <dgm:cxn modelId="{106F2376-8F24-447E-AF67-E3A2CF03F6DB}" type="presOf" srcId="{89625CBA-EF23-4967-83D7-D1897FF07E23}" destId="{AC3978DD-1BDF-450C-BD90-01DF939E27D7}" srcOrd="0" destOrd="0" presId="urn:microsoft.com/office/officeart/2005/8/layout/cycle3"/>
    <dgm:cxn modelId="{1579F442-E7EA-42D1-BBEA-4668C0872143}" srcId="{42403135-0D07-4B6D-9D1A-A0E7CE38616F}" destId="{593BA1B2-3FE3-48D2-8DE1-510A99EC4F89}" srcOrd="4" destOrd="0" parTransId="{56B6DE33-62AE-4EF8-8E8C-E06EE405F503}" sibTransId="{A8E6F124-A7E9-4914-A055-16F508A9EE74}"/>
    <dgm:cxn modelId="{731B6993-3578-4143-BE54-9C1B2ACABFF7}" srcId="{42403135-0D07-4B6D-9D1A-A0E7CE38616F}" destId="{D9DD99D5-F85A-43B8-B4AF-2821959268FC}" srcOrd="0" destOrd="0" parTransId="{29ED6C4A-22B7-429D-AE6C-38AC949901BB}" sibTransId="{4A1E215A-A92A-4A16-AFE1-F88B2849B636}"/>
    <dgm:cxn modelId="{5CDC3D89-3EEE-43F0-970E-31DD73DB6301}" type="presOf" srcId="{42403135-0D07-4B6D-9D1A-A0E7CE38616F}" destId="{E0EA73E8-8479-48B1-99D4-68A9CFD64592}" srcOrd="0" destOrd="0" presId="urn:microsoft.com/office/officeart/2005/8/layout/cycle3"/>
    <dgm:cxn modelId="{E775BF1E-C1FF-4A04-B007-6176007B7CDA}" type="presOf" srcId="{FF38ECC7-272D-4542-96A0-43A9A47AF822}" destId="{33662DC2-3213-48CD-9F32-1E003B2A5887}" srcOrd="0" destOrd="0" presId="urn:microsoft.com/office/officeart/2005/8/layout/cycle3"/>
    <dgm:cxn modelId="{99F73A80-C09B-4C85-9520-DFD98CDE9603}" srcId="{42403135-0D07-4B6D-9D1A-A0E7CE38616F}" destId="{8AF974B6-53C4-434E-AA97-6E790463FD98}" srcOrd="2" destOrd="0" parTransId="{708A7052-C3A8-42B6-97DF-CAC60F3F8FE6}" sibTransId="{FF905D9F-90B2-448F-882F-E863AB537DAC}"/>
    <dgm:cxn modelId="{8FD3CAB1-523F-48E2-B4EE-99CA1E5E477F}" type="presParOf" srcId="{E0EA73E8-8479-48B1-99D4-68A9CFD64592}" destId="{17AE71AE-A3EC-4D10-8F72-9ED2E83A8E51}" srcOrd="0" destOrd="0" presId="urn:microsoft.com/office/officeart/2005/8/layout/cycle3"/>
    <dgm:cxn modelId="{196F96C1-848E-4E68-86D2-0C95AC63DB28}" type="presParOf" srcId="{17AE71AE-A3EC-4D10-8F72-9ED2E83A8E51}" destId="{1DEB8081-AFEB-4784-B0E3-99670E0A0A26}" srcOrd="0" destOrd="0" presId="urn:microsoft.com/office/officeart/2005/8/layout/cycle3"/>
    <dgm:cxn modelId="{74FD6E41-82AC-46EA-B57A-DB5902172673}" type="presParOf" srcId="{17AE71AE-A3EC-4D10-8F72-9ED2E83A8E51}" destId="{FF42451C-7300-4524-9565-E3F194A6C4E9}" srcOrd="1" destOrd="0" presId="urn:microsoft.com/office/officeart/2005/8/layout/cycle3"/>
    <dgm:cxn modelId="{914ACECE-7D7F-4ED5-920A-758E7B5C8B58}" type="presParOf" srcId="{17AE71AE-A3EC-4D10-8F72-9ED2E83A8E51}" destId="{33662DC2-3213-48CD-9F32-1E003B2A5887}" srcOrd="2" destOrd="0" presId="urn:microsoft.com/office/officeart/2005/8/layout/cycle3"/>
    <dgm:cxn modelId="{9075DE0D-9B3D-4E93-8DF8-1AB628ADEAB0}" type="presParOf" srcId="{17AE71AE-A3EC-4D10-8F72-9ED2E83A8E51}" destId="{674214AC-6D92-4069-AC6D-B361D7A2BF16}" srcOrd="3" destOrd="0" presId="urn:microsoft.com/office/officeart/2005/8/layout/cycle3"/>
    <dgm:cxn modelId="{7F46D2EC-9706-4454-860A-811074FF3B35}" type="presParOf" srcId="{17AE71AE-A3EC-4D10-8F72-9ED2E83A8E51}" destId="{AC3978DD-1BDF-450C-BD90-01DF939E27D7}" srcOrd="4" destOrd="0" presId="urn:microsoft.com/office/officeart/2005/8/layout/cycle3"/>
    <dgm:cxn modelId="{B9458782-7692-4C5F-9534-E4972DB21318}" type="presParOf" srcId="{17AE71AE-A3EC-4D10-8F72-9ED2E83A8E51}" destId="{F74BA3E2-6179-4804-8A09-62C49175B72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21945-3531-417C-9EE9-FD2B7F8BA65A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F0AF-6509-4B38-B371-86785BF1B34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05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แผนยุทธศาสตร์เอดส์ชาติที่มุ่งเน้น 3 ต คือ ไม่ติด ไม่ตาย และไม่ตีตรา ที่ได้กำหนดกลยุทธใน 2 แนวทาง คือแนวทางที่ต้องใช้นวัตกรรมและการเปลี่ยนแปลง และแนวทางที่บูรณาการกลวิธีที่ได้ผลดีอยู่แล้วให้มีคุณภาพมากขึ้น โดยกลยุทธนวัตกรรม จะต้องเร่งรัดการป้องกัน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ให้ครอบคลุมพื้นที่ และประชากรที่มีพฤติกรรมเสี่ยงและคาดว่าจะมีจำนวนการติดเชื้อฯใหม่มากที่สุด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โดยอีกทิศทางจะต้องคงมาตรการที่มีประสิทธิผลและประสบความสำเร็จเดิมให้มีความเข้มข้น และต่อเนื่อง สามารถบูรณาการกับระบบบริการปกติได้</a:t>
            </a:r>
          </a:p>
          <a:p>
            <a:pPr>
              <a:spcBef>
                <a:spcPct val="0"/>
              </a:spcBef>
            </a:pP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สำหรับยุทธศาสตร์สำคัญที่เกี่ยวข้องกับศูนย์ที่สาม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คือ ไม่มีการตีตราและเลือกปฏิบัติ ถูกระบุไว้ในทิศทางยุทธศาสตร์ด้านนวัตกรรมและการเปลี่ยนแปลง ยุทธศาสตร์ที่ 2 </a:t>
            </a:r>
            <a:r>
              <a:rPr lang="th-TH" sz="16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ขยายการปกป้องทางสังคมและปรับเปลี่ยนสภาวะแวดล้อมทางกฎหมายที่มีความสำคัญต่อการป้องกันและการรักษา</a:t>
            </a:r>
            <a:r>
              <a:rPr lang="th-TH" sz="1600" b="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และในส่วนยุทธศาสตร์ที่ 5 </a:t>
            </a:r>
            <a:r>
              <a:rPr lang="th-TH" sz="16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พัฒนาคุณภาพให้เข้มข้นและบูรณาการ </a:t>
            </a:r>
            <a:r>
              <a:rPr lang="th-TH" sz="1600" b="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ข้อ</a:t>
            </a:r>
            <a:r>
              <a:rPr lang="th-TH" sz="1600" b="0" baseline="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7 </a:t>
            </a:r>
            <a:r>
              <a:rPr lang="th-TH" sz="16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การลดการตีตราและการเลือกปฏิบัติ</a:t>
            </a:r>
            <a:endParaRPr lang="en-US" sz="1600" b="1" dirty="0" smtClean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>
              <a:spcBef>
                <a:spcPct val="0"/>
              </a:spcBef>
            </a:pP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9631A1-21B1-4B11-BE72-E1B550F4C370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408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F03BE-6ABA-4E62-AB53-DA4D8FCFCAFE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58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095F-5B18-487F-8530-C54B0EB4F654}" type="datetimeFigureOut">
              <a:rPr lang="th-TH" smtClean="0"/>
              <a:pPr/>
              <a:t>22/07/59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E35D4-6435-4E58-890A-5927F3065C9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idssti.ddc.moph.go.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3848" y="2784070"/>
            <a:ext cx="5832648" cy="22353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2910" y="291696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3139385" y="548680"/>
            <a:ext cx="5897111" cy="26776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องค์กร </a:t>
            </a:r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“ดูแล ห่วงใย ใส่ใจ ป้องกันเอดส์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ในที่ทำงาน”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การประชุมครั้งที่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2/2559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2533" y="3615066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การดำเนินงานตาม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“แนว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ปฏิบัติแห่งชาติว่าด้วยการป้องกัน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จัดการด้านเอดส์ในสถานที่ทำงาน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ww.thailandaids.org/main/images/BookCover/regulation-aids-in-workplace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48680"/>
            <a:ext cx="3061004" cy="44707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3913" y="5157192"/>
            <a:ext cx="6262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กรกฎาคม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2559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.00 – 16.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น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ห้องประชุมโรงพยาบาลศรีธาตุ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ตำบลจำปี  อำเภอศรีธาตุ จังหวัดอุดรธานี</a:t>
            </a:r>
          </a:p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627784" y="2451368"/>
            <a:ext cx="6239810" cy="15381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27784" y="4333222"/>
            <a:ext cx="6239810" cy="1513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27784" y="368072"/>
            <a:ext cx="6239810" cy="17647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2" y="6550247"/>
            <a:ext cx="9144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th-TH" sz="1400" b="1" dirty="0">
              <a:solidFill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57222" y="6000768"/>
            <a:ext cx="1785950" cy="798069"/>
            <a:chOff x="-214346" y="5786454"/>
            <a:chExt cx="1785950" cy="798069"/>
          </a:xfrm>
        </p:grpSpPr>
        <p:pic>
          <p:nvPicPr>
            <p:cNvPr id="6" name="Picture 3" descr="C:\Users\lenovo\Pictures\Heart\lBBD-2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786454"/>
              <a:ext cx="928662" cy="79806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-214346" y="5967731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800" b="1" dirty="0" smtClean="0">
                  <a:latin typeface="TH NiramitIT๙ " pitchFamily="2" charset="-34"/>
                  <a:ea typeface="FangSong" pitchFamily="49" charset="-122"/>
                  <a:cs typeface="TH NiramitIT๙ " pitchFamily="2" charset="-34"/>
                </a:rPr>
                <a:t>ดูแล ห่วงใย </a:t>
              </a:r>
            </a:p>
            <a:p>
              <a:pPr algn="ctr"/>
              <a:r>
                <a:rPr lang="th-TH" sz="800" b="1" dirty="0" smtClean="0">
                  <a:latin typeface="TH NiramitIT๙ " pitchFamily="2" charset="-34"/>
                  <a:ea typeface="FangSong" pitchFamily="49" charset="-122"/>
                  <a:cs typeface="TH NiramitIT๙ " pitchFamily="2" charset="-34"/>
                </a:rPr>
                <a:t>ใส่ใจป้องกันเอดส์</a:t>
              </a:r>
            </a:p>
            <a:p>
              <a:pPr algn="ctr"/>
              <a:r>
                <a:rPr lang="th-TH" sz="800" b="1" dirty="0" smtClean="0">
                  <a:latin typeface="TH NiramitIT๙ " pitchFamily="2" charset="-34"/>
                  <a:ea typeface="FangSong" pitchFamily="49" charset="-122"/>
                  <a:cs typeface="TH NiramitIT๙ " pitchFamily="2" charset="-34"/>
                </a:rPr>
                <a:t>ในที่ทำงาน</a:t>
              </a:r>
              <a:endParaRPr lang="th-TH" sz="800" dirty="0">
                <a:latin typeface="TH NiramitIT๙ " pitchFamily="2" charset="-34"/>
                <a:ea typeface="FangSong" pitchFamily="49" charset="-122"/>
                <a:cs typeface="TH NiramitIT๙ " pitchFamily="2" charset="-34"/>
              </a:endParaRPr>
            </a:p>
          </p:txBody>
        </p:sp>
      </p:grpSp>
      <p:pic>
        <p:nvPicPr>
          <p:cNvPr id="8" name="Picture 7" descr="logoกรมใส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9620" y="5929330"/>
            <a:ext cx="923900" cy="8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43808" y="368072"/>
            <a:ext cx="61926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หมวดที่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บททั่วไป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ส่วนที่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มาตรฐานการป้องกันและบริหารจัดการด้านเอดส์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ในสถานที่ทำงาน 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ส่วนที่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นโยบายด้านเอดส์ในสถานที่ทำงาน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ส่วนที่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แผนดำเนินงาน</a:t>
            </a:r>
          </a:p>
          <a:p>
            <a:endParaRPr lang="th-TH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หมวดที่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ส่วนที่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บทบาทของผู้จ้างงาน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ส่วนที่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บทบาทของคนทำงานและองค์กรของคนทำงาน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ส่วนที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บทบาทของหน่วยงานของรัฐ</a:t>
            </a:r>
          </a:p>
          <a:p>
            <a:endParaRPr lang="th-TH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หมวดที่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การติดตามและประเมินผล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ส่วนที่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การกำกับดูแล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ส่วนที่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การตรวจสอบและแก้ไข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ส่วนที่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การทบทวน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8" y="2060848"/>
            <a:ext cx="1585880" cy="231489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195736" y="1250464"/>
            <a:ext cx="0" cy="405074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26" idx="3"/>
            <a:endCxn id="10" idx="1"/>
          </p:cNvCxnSpPr>
          <p:nvPr/>
        </p:nvCxnSpPr>
        <p:spPr>
          <a:xfrm>
            <a:off x="1793008" y="3218295"/>
            <a:ext cx="834776" cy="213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95736" y="1259397"/>
            <a:ext cx="432048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84336" y="5301208"/>
            <a:ext cx="432048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ลูกศรขวา 7"/>
          <p:cNvSpPr/>
          <p:nvPr/>
        </p:nvSpPr>
        <p:spPr>
          <a:xfrm>
            <a:off x="2186920" y="2759987"/>
            <a:ext cx="2000264" cy="1357322"/>
          </a:xfrm>
          <a:prstGeom prst="rightArrow">
            <a:avLst>
              <a:gd name="adj1" fmla="val 6484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3995936" y="2178430"/>
            <a:ext cx="1294295" cy="12505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ศักดิ์ศรี</a:t>
            </a:r>
          </a:p>
          <a:p>
            <a:pPr algn="ctr"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ความเป็นมนุษย์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4937760" y="2846665"/>
            <a:ext cx="1257316" cy="121444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</a:t>
            </a:r>
          </a:p>
          <a:p>
            <a:pPr algn="ctr"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เสมอภาค</a:t>
            </a:r>
            <a:endParaRPr lang="th-TH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671614" y="3030499"/>
            <a:ext cx="2786082" cy="71438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สิทธิมนุษยชน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4009066" y="3429000"/>
            <a:ext cx="1257316" cy="121444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การไม่</a:t>
            </a:r>
          </a:p>
          <a:p>
            <a:pPr algn="ctr"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เลือกปฏิบัติ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06" y="692696"/>
            <a:ext cx="307183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แนวปฏิบัติแห่งชาติว่าด้วยการป้องกันและบริหารจัดการด้านเอดส์ในสถานที่ทำงาน 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86" y="2778630"/>
            <a:ext cx="1914508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องค์กร</a:t>
            </a:r>
          </a:p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“ดูแล ห่วงใย </a:t>
            </a:r>
          </a:p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ใส่ใจป้องกันเอดส์</a:t>
            </a:r>
          </a:p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ในที่ทำงาน”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143372" y="-24"/>
            <a:ext cx="50006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การจ้างงานและการสมัครงาน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ไม่มีการบังคับตรวจหาการติดเชื้อ</a:t>
            </a:r>
            <a:r>
              <a:rPr lang="th-TH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เอช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ไอวีหรือการแสดงหลักฐานว่าไม่ติดเชื้อ</a:t>
            </a:r>
            <a:r>
              <a:rPr lang="th-TH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เอช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ไอวี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ไม่อ้างการติดเชื้อ</a:t>
            </a:r>
            <a:r>
              <a:rPr lang="th-TH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เอช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ไอวีเพื่อคัดกรองคนทำงานและคนสมัครงาน หรือเพื่อเป็นเงื่อนไขในการจ้างงาน หรือเป็นหลักเกณฑ์ตัดสินว่า คนทำงานและคนสมัครงานขาดคุณสมบัติในการจ้างงาน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500413" y="2132856"/>
            <a:ext cx="242930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การทำงาน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ผู้ติดเชื้อ</a:t>
            </a:r>
            <a:r>
              <a:rPr lang="th-TH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เอช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ไอวีและผู้ป่วยเอดส์ได้รับมอบหมายให้ทำงานและมีความก้าวหน้า ในการทำงานตามปกติเหมือนคนอื่นในที่ทำงาน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ลูกศรลง 13"/>
          <p:cNvSpPr/>
          <p:nvPr/>
        </p:nvSpPr>
        <p:spPr>
          <a:xfrm>
            <a:off x="795310" y="2132285"/>
            <a:ext cx="500066" cy="50006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856826" y="4617710"/>
            <a:ext cx="5287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การเข้าถึงบริการป้องกันและการดูแลสุขภาพ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คนทำงานได้รับความรู้เรื่องเอดส์ บริการตรวจเอชไอวีฯ รวมทั้งวิธีการป้องกันให้ปลอดภัยจากเอดส์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คนทำงานได้รับการดูแลสุขภาพหากติดเชื้อเอชไอวี และช่วยเหลือตามสิทธิสวัสดิการเหมือนทุกคน และการอยู่ร่วมกัน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มีระบบการรักษาความลับส่วนบุคคล</a:t>
            </a: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5357818" y="2132856"/>
            <a:ext cx="3643306" cy="15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5357818" y="4533466"/>
            <a:ext cx="3643306" cy="15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rot="5400000">
            <a:off x="2744297" y="1033069"/>
            <a:ext cx="1928802" cy="15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 rot="5400000">
            <a:off x="2744297" y="5747977"/>
            <a:ext cx="1928802" cy="15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8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36649"/>
              </p:ext>
            </p:extLst>
          </p:nvPr>
        </p:nvGraphicFramePr>
        <p:xfrm>
          <a:off x="179512" y="681062"/>
          <a:ext cx="8784975" cy="5416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870"/>
                <a:gridCol w="512457"/>
                <a:gridCol w="658874"/>
                <a:gridCol w="439249"/>
                <a:gridCol w="585665"/>
                <a:gridCol w="585665"/>
                <a:gridCol w="1029797"/>
                <a:gridCol w="636230"/>
                <a:gridCol w="636230"/>
                <a:gridCol w="736032"/>
                <a:gridCol w="548906"/>
              </a:tblGrid>
              <a:tr h="3820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องค์กรด้านสาธารณสุข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องค์กรด้านการศึกษา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400" b="1" u="none" strike="noStrike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องค์กรปกครองส่วนท้องถิ่น</a:t>
                      </a:r>
                      <a:endParaRPr lang="th-TH" sz="1400" b="1" i="0" u="none" strike="noStrike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องค์กรอื่นๆ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34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รพศ./รพท./รพช.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รพ.สต.</a:t>
                      </a:r>
                      <a:endParaRPr lang="th-TH" sz="1200" b="1" i="0" u="none" strike="noStrike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สสจ.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อื่นๆ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มหาวิทยาลัย/วิทยาลัย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โรงเรียน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อื่นๆ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845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</a:tr>
              <a:tr h="332221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2221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3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</a:tr>
              <a:tr h="332221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4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2221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5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</a:tr>
              <a:tr h="332221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</a:tr>
              <a:tr h="332221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7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</a:tr>
              <a:tr h="332221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2221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9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</a:tr>
              <a:tr h="315705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10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493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11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/>
                </a:tc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สำนักงานป้องกันควบคุมโรคที่ 12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3451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รวมทั้งหมด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101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58" marR="6158" marT="615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28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จำนวนหน่วยงานที่เข้าร่วมประกวดองค์กร "ดูแล ห่วงใย ใส่ใจ ป้องกันเอดส์ในที่ทำงาน"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ight Bracket 7"/>
          <p:cNvSpPr/>
          <p:nvPr/>
        </p:nvSpPr>
        <p:spPr>
          <a:xfrm rot="5400000">
            <a:off x="4146624" y="5235322"/>
            <a:ext cx="144016" cy="2232248"/>
          </a:xfrm>
          <a:prstGeom prst="rightBracke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ight Bracket 8"/>
          <p:cNvSpPr/>
          <p:nvPr/>
        </p:nvSpPr>
        <p:spPr>
          <a:xfrm rot="5400000">
            <a:off x="6474687" y="5251895"/>
            <a:ext cx="135633" cy="2160240"/>
          </a:xfrm>
          <a:prstGeom prst="rightBracke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4009280" y="6224426"/>
            <a:ext cx="409086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6233718"/>
            <a:ext cx="409086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6219357"/>
            <a:ext cx="409086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0432" y="6216692"/>
            <a:ext cx="296876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Pictures of work\เอดส์ที่ทำงาน ปี 2558\ติดตามประเมินองค์กร\ลงพื้นที่ เขต 6 ขอนแก่น\อบต.จำปาโมง อุดรธานี_11 พย.57\FB_IMG_1442928687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038" y="2167631"/>
            <a:ext cx="5238787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I:\Pictures of work\เอดส์ที่ทำงาน ปี 2558\ติดตามประเมินองค์กร\ลงพื้นที่ เขต 6 ขอนแก่น\เทศบาลตำบลนาอ้อ เลย_10 พย.57\FB_IMG_1442928861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457" y="-14999"/>
            <a:ext cx="4119591" cy="328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428604"/>
            <a:ext cx="470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การลงพื้นที่เยี่ยมติดตามประเมินฯ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75" y="3387640"/>
            <a:ext cx="3881048" cy="2725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Pictures of work\เอดส์ที่ทำงาน ปี 2558\aew\25 พย 57 อายุรกิจโกศล\เอดส์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2814"/>
            <a:ext cx="5286512" cy="3515186"/>
          </a:xfrm>
          <a:prstGeom prst="rect">
            <a:avLst/>
          </a:prstGeom>
          <a:noFill/>
        </p:spPr>
      </p:pic>
      <p:pic>
        <p:nvPicPr>
          <p:cNvPr id="2052" name="Picture 4" descr="I:\Pictures of work\เอดส์ที่ทำงาน ปี 2558\aew\25 พย 57 อายุรกิจโกศล\เอดส์ 030.jpg"/>
          <p:cNvPicPr>
            <a:picLocks noChangeAspect="1" noChangeArrowheads="1"/>
          </p:cNvPicPr>
          <p:nvPr/>
        </p:nvPicPr>
        <p:blipFill>
          <a:blip r:embed="rId3" cstate="print"/>
          <a:srcRect l="1589"/>
          <a:stretch>
            <a:fillRect/>
          </a:stretch>
        </p:blipFill>
        <p:spPr bwMode="auto">
          <a:xfrm>
            <a:off x="3857620" y="3286124"/>
            <a:ext cx="5286380" cy="3571876"/>
          </a:xfrm>
          <a:prstGeom prst="rect">
            <a:avLst/>
          </a:prstGeom>
          <a:noFill/>
        </p:spPr>
      </p:pic>
      <p:pic>
        <p:nvPicPr>
          <p:cNvPr id="3" name="Picture 2" descr="D:\Pitcures\Work\เอดส์ที่ทำงาน ปี 2558\aew\25 พย 57 อายุรกิจโกศล\อเดส์ในสำนักงาน 1313.jpg"/>
          <p:cNvPicPr>
            <a:picLocks noChangeAspect="1" noChangeArrowheads="1"/>
          </p:cNvPicPr>
          <p:nvPr/>
        </p:nvPicPr>
        <p:blipFill>
          <a:blip r:embed="rId4" cstate="print"/>
          <a:srcRect l="3124" t="20065" r="2343" b="21646"/>
          <a:stretch>
            <a:fillRect/>
          </a:stretch>
        </p:blipFill>
        <p:spPr bwMode="auto">
          <a:xfrm>
            <a:off x="0" y="-1"/>
            <a:ext cx="9144000" cy="355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8596" y="253537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การมอบโล่รางวัล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ให้กับองค์กร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ชนะเลิศที่ 1 (ประเภทรางวัลระดับองค์กร 4 ประเภท / 4 องค์กร และรางวัลระดับเขต คือ พี่เลี้ยงสนับสนุนการประกวดองค์กรฯ จำนวน 1 องค์กร) ในพิธีเปิดการสัมมนาระดับชาติเรื่องโรคเอดส์ ครั้งที่ 14 และโรคติดต่อทางเพศสัมพันธ์ ครั้งที่ 1 เมื่อวันที่ 17 ธันวาคม 2557 เวลา 10.00 – 11.00 น.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ชนะเลิศที่ 2 (4 ประเภท / 23 องค์กร) ในช่วง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Plenary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 การสร้างความเข้าใจการตีตราและลดการเลือกปฏิบัติ เวลา 13.00 – 17.00 น. </a:t>
            </a:r>
          </a:p>
        </p:txBody>
      </p:sp>
      <p:pic>
        <p:nvPicPr>
          <p:cNvPr id="3" name="Picture 3" descr="D:\Pitcures\Work\เอดส์ที่ทำงาน ปี 2558\15_เอดส์ชาติ โนโวเทล เมืองทอง (รมว-อธิบดี) 17-12-57\DSC_7122.JPG"/>
          <p:cNvPicPr>
            <a:picLocks noChangeAspect="1" noChangeArrowheads="1"/>
          </p:cNvPicPr>
          <p:nvPr/>
        </p:nvPicPr>
        <p:blipFill>
          <a:blip r:embed="rId2" cstate="print"/>
          <a:srcRect l="25490" t="15685" r="40812" b="24395"/>
          <a:stretch>
            <a:fillRect/>
          </a:stretch>
        </p:blipFill>
        <p:spPr bwMode="auto">
          <a:xfrm>
            <a:off x="6572264" y="2749501"/>
            <a:ext cx="2571736" cy="3036953"/>
          </a:xfrm>
          <a:prstGeom prst="rect">
            <a:avLst/>
          </a:prstGeom>
          <a:noFill/>
        </p:spPr>
      </p:pic>
      <p:pic>
        <p:nvPicPr>
          <p:cNvPr id="4" name="Picture 4" descr="D:\Pitcures\Work\เอดส์ที่ทำงาน ปี 2558\15_เอดส์ชาติ โนโวเทล เมืองทอง (รมว-อธิบดี) 17-12-57\DSC_7116.JPG"/>
          <p:cNvPicPr>
            <a:picLocks noChangeAspect="1" noChangeArrowheads="1"/>
          </p:cNvPicPr>
          <p:nvPr/>
        </p:nvPicPr>
        <p:blipFill>
          <a:blip r:embed="rId3" cstate="print"/>
          <a:srcRect l="32384" t="29163" r="34704" b="15830"/>
          <a:stretch>
            <a:fillRect/>
          </a:stretch>
        </p:blipFill>
        <p:spPr bwMode="auto">
          <a:xfrm>
            <a:off x="-2" y="2773263"/>
            <a:ext cx="2714613" cy="3013191"/>
          </a:xfrm>
          <a:prstGeom prst="rect">
            <a:avLst/>
          </a:prstGeom>
          <a:noFill/>
        </p:spPr>
      </p:pic>
      <p:pic>
        <p:nvPicPr>
          <p:cNvPr id="5" name="Picture 6" descr="D:\Pitcures\Work\เอดส์ที่ทำงาน ปี 2558\15_เอดส์ชาติ โนโวเทล เมืองทอง (รมว-อธิบดี) 17-12-57\DSC_7117.JPG"/>
          <p:cNvPicPr>
            <a:picLocks noChangeAspect="1" noChangeArrowheads="1"/>
          </p:cNvPicPr>
          <p:nvPr/>
        </p:nvPicPr>
        <p:blipFill>
          <a:blip r:embed="rId4" cstate="print"/>
          <a:srcRect l="33959" t="24774" r="35433" b="17481"/>
          <a:stretch>
            <a:fillRect/>
          </a:stretch>
        </p:blipFill>
        <p:spPr bwMode="auto">
          <a:xfrm>
            <a:off x="2428860" y="2743126"/>
            <a:ext cx="2428892" cy="3043327"/>
          </a:xfrm>
          <a:prstGeom prst="rect">
            <a:avLst/>
          </a:prstGeom>
          <a:noFill/>
        </p:spPr>
      </p:pic>
      <p:pic>
        <p:nvPicPr>
          <p:cNvPr id="6" name="Picture 7" descr="D:\Pitcures\Work\เอดส์ที่ทำงาน ปี 2558\15_เอดส์ชาติ โนโวเทล เมืองทอง (รมว-อธิบดี) 17-12-57\DSC_7119.JPG"/>
          <p:cNvPicPr>
            <a:picLocks noChangeAspect="1" noChangeArrowheads="1"/>
          </p:cNvPicPr>
          <p:nvPr/>
        </p:nvPicPr>
        <p:blipFill>
          <a:blip r:embed="rId5" cstate="print"/>
          <a:srcRect l="32794" t="22580" r="39513" b="20566"/>
          <a:stretch>
            <a:fillRect/>
          </a:stretch>
        </p:blipFill>
        <p:spPr bwMode="auto">
          <a:xfrm>
            <a:off x="4500562" y="2669526"/>
            <a:ext cx="2286016" cy="3116928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0" y="2526650"/>
            <a:ext cx="914400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9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12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13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1" name="Picture 7" descr="logoกรมใส copy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3212976"/>
            <a:ext cx="3816424" cy="2779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229718"/>
            <a:ext cx="3960440" cy="2796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04664"/>
            <a:ext cx="3312368" cy="26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การส่งเสริมการนำ “แนวปฏิบัติแห่งชาติว่าด้วยการป้องกันและ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บริหารจัดการด้านเอดส์ในสถานที่ทำงาน” ไปใช้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1472" y="2928934"/>
            <a:ext cx="800102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เพื่อส่งเสริมให้องค์กรภาครัฐ เป็นตัวอย่างที่ดีในการ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เคารพสิทธิ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มนุษยชนของ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คนทำงาน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</a:t>
            </a:r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ดูแลส่งเสริม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คนทำงานปลอดภัยจากเอดส์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อยู่ร่วมกันในสถานที่ทำงาน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ตามแนวปฏิบัติแห่งชาติว่าด้วยการป้องกันและบริหารจัดการด้านเอดส์ในสถานที่ทำงาน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285860"/>
            <a:ext cx="8001056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การประกวดองค์กร 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“ดูแล ห่วงใย ใส่ใจ ป้องกันเอดส์ในที่ทำงาน”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 2559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7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10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11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9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725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88640"/>
            <a:ext cx="8320438" cy="5147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ประโยชน์ที่ได้รับจากการเข้าร่วมโครงการฯ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องค์กรที่เข้าร่วมโครงการ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ที่ได้รับรางวัลและประกาศเกียรติคุณ และได้รับการประชาสัมพันธ์ว่าเป็นองค์กรที่เคารพสิทธิไม่เลือกปฏิบัติในสถานที่ทำงานด้วยการใช้เงื่อนไขจากเอดส์และเพศภาวะ และห่วงใยป้องกันบุคลากรให้ปลอดภัยจากเอดส์ </a:t>
            </a: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บุคลากรขององค์กร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ได้รับการดูแลและคุ้มครองสิทธิ และได้รับการดูแลป้องกันให้ปลอดภัยจากเอดส์ </a:t>
            </a: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ประชาชนทั่วไป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กิดความรู้สึกและมีภาพพจน์ที่ดีต่อหน่วยงานที่ได้รับรางวัลและผ่านเกณฑ์มาตรฐานตามแนวปฏิบัติแห่งชาติฯ ว่า เป็นองค์กรที่เคารพสิทธิไม่เลือกปฏิบัติด้วยการใช้เงื่อนไขจากเอดส์ในการจ้างงาน และให้การดูแลคุ้มครองสิทธิของคนทำงานในหน่วยงานอย่างเท่าเทียมกัน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4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7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8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6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3491880" y="5739158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การยุติปัญหา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31784" y="5309704"/>
            <a:ext cx="648072" cy="3600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สี่เหลี่ยมผืนผ้า 34"/>
          <p:cNvSpPr/>
          <p:nvPr/>
        </p:nvSpPr>
        <p:spPr>
          <a:xfrm>
            <a:off x="4286248" y="959150"/>
            <a:ext cx="4857752" cy="5898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รูปห้าเหลี่ยม 33"/>
          <p:cNvSpPr/>
          <p:nvPr/>
        </p:nvSpPr>
        <p:spPr>
          <a:xfrm>
            <a:off x="0" y="959150"/>
            <a:ext cx="5214942" cy="5898850"/>
          </a:xfrm>
          <a:prstGeom prst="homePlate">
            <a:avLst>
              <a:gd name="adj" fmla="val 77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816266" y="1699248"/>
            <a:ext cx="328614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คณะกรรมการประกวดองค์กร “ดูแล ห่วงใย ใส่ใจป้องกันเอดส์ในที่ทำงาน”</a:t>
            </a:r>
            <a:endParaRPr lang="th-TH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428596" y="3245192"/>
            <a:ext cx="4071966" cy="12553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คณะอนุกรรมการส่งเสริมและเยี่ยมติดตามประเมินองค์กรที่เข้าร่วมประกวดองค์กร “ดูแล ห่วงใย ใส่ใจป้องกันเอดส์ในที่ทำงาน”</a:t>
            </a:r>
            <a:endParaRPr lang="th-TH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14"/>
          <p:cNvSpPr/>
          <p:nvPr/>
        </p:nvSpPr>
        <p:spPr bwMode="auto">
          <a:xfrm>
            <a:off x="5450818" y="4140635"/>
            <a:ext cx="3478900" cy="972000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17"/>
          <p:cNvSpPr/>
          <p:nvPr/>
        </p:nvSpPr>
        <p:spPr bwMode="auto">
          <a:xfrm>
            <a:off x="5643570" y="4497824"/>
            <a:ext cx="1428760" cy="500065"/>
          </a:xfrm>
          <a:prstGeom prst="roundRect">
            <a:avLst/>
          </a:prstGeom>
          <a:solidFill>
            <a:srgbClr val="10CF9B">
              <a:lumMod val="20000"/>
              <a:lumOff val="8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Freeform 6"/>
          <p:cNvSpPr/>
          <p:nvPr/>
        </p:nvSpPr>
        <p:spPr>
          <a:xfrm>
            <a:off x="6546669" y="1570489"/>
            <a:ext cx="1214446" cy="361948"/>
          </a:xfrm>
          <a:custGeom>
            <a:avLst/>
            <a:gdLst>
              <a:gd name="connsiteX0" fmla="*/ 0 w 1551363"/>
              <a:gd name="connsiteY0" fmla="*/ 43830 h 438297"/>
              <a:gd name="connsiteX1" fmla="*/ 12838 w 1551363"/>
              <a:gd name="connsiteY1" fmla="*/ 12838 h 438297"/>
              <a:gd name="connsiteX2" fmla="*/ 43831 w 1551363"/>
              <a:gd name="connsiteY2" fmla="*/ 1 h 438297"/>
              <a:gd name="connsiteX3" fmla="*/ 1507533 w 1551363"/>
              <a:gd name="connsiteY3" fmla="*/ 0 h 438297"/>
              <a:gd name="connsiteX4" fmla="*/ 1538525 w 1551363"/>
              <a:gd name="connsiteY4" fmla="*/ 12838 h 438297"/>
              <a:gd name="connsiteX5" fmla="*/ 1551362 w 1551363"/>
              <a:gd name="connsiteY5" fmla="*/ 43831 h 438297"/>
              <a:gd name="connsiteX6" fmla="*/ 1551363 w 1551363"/>
              <a:gd name="connsiteY6" fmla="*/ 394467 h 438297"/>
              <a:gd name="connsiteX7" fmla="*/ 1538525 w 1551363"/>
              <a:gd name="connsiteY7" fmla="*/ 425459 h 438297"/>
              <a:gd name="connsiteX8" fmla="*/ 1507532 w 1551363"/>
              <a:gd name="connsiteY8" fmla="*/ 438297 h 438297"/>
              <a:gd name="connsiteX9" fmla="*/ 43830 w 1551363"/>
              <a:gd name="connsiteY9" fmla="*/ 438297 h 438297"/>
              <a:gd name="connsiteX10" fmla="*/ 12838 w 1551363"/>
              <a:gd name="connsiteY10" fmla="*/ 425459 h 438297"/>
              <a:gd name="connsiteX11" fmla="*/ 1 w 1551363"/>
              <a:gd name="connsiteY11" fmla="*/ 394466 h 438297"/>
              <a:gd name="connsiteX12" fmla="*/ 0 w 1551363"/>
              <a:gd name="connsiteY12" fmla="*/ 43830 h 4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1363" h="438297">
                <a:moveTo>
                  <a:pt x="0" y="43830"/>
                </a:moveTo>
                <a:cubicBezTo>
                  <a:pt x="0" y="32206"/>
                  <a:pt x="4618" y="21057"/>
                  <a:pt x="12838" y="12838"/>
                </a:cubicBezTo>
                <a:cubicBezTo>
                  <a:pt x="21058" y="4618"/>
                  <a:pt x="32206" y="1"/>
                  <a:pt x="43831" y="1"/>
                </a:cubicBezTo>
                <a:lnTo>
                  <a:pt x="1507533" y="0"/>
                </a:lnTo>
                <a:cubicBezTo>
                  <a:pt x="1519157" y="0"/>
                  <a:pt x="1530306" y="4618"/>
                  <a:pt x="1538525" y="12838"/>
                </a:cubicBezTo>
                <a:cubicBezTo>
                  <a:pt x="1546745" y="21058"/>
                  <a:pt x="1551362" y="32206"/>
                  <a:pt x="1551362" y="43831"/>
                </a:cubicBezTo>
                <a:cubicBezTo>
                  <a:pt x="1551362" y="160710"/>
                  <a:pt x="1551363" y="277588"/>
                  <a:pt x="1551363" y="394467"/>
                </a:cubicBezTo>
                <a:cubicBezTo>
                  <a:pt x="1551363" y="406091"/>
                  <a:pt x="1546745" y="417240"/>
                  <a:pt x="1538525" y="425459"/>
                </a:cubicBezTo>
                <a:cubicBezTo>
                  <a:pt x="1530305" y="433679"/>
                  <a:pt x="1519157" y="438297"/>
                  <a:pt x="1507532" y="438297"/>
                </a:cubicBezTo>
                <a:lnTo>
                  <a:pt x="43830" y="438297"/>
                </a:lnTo>
                <a:cubicBezTo>
                  <a:pt x="32206" y="438297"/>
                  <a:pt x="21057" y="433679"/>
                  <a:pt x="12838" y="425459"/>
                </a:cubicBezTo>
                <a:cubicBezTo>
                  <a:pt x="4618" y="417239"/>
                  <a:pt x="1" y="406091"/>
                  <a:pt x="1" y="394466"/>
                </a:cubicBezTo>
                <a:cubicBezTo>
                  <a:pt x="1" y="277587"/>
                  <a:pt x="0" y="160709"/>
                  <a:pt x="0" y="438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lIns="81417" tIns="81417" rIns="81417" bIns="81417" spcCol="1270" anchor="ctr"/>
          <a:lstStyle/>
          <a:p>
            <a:pPr algn="ctr" defTabSz="8001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th-TH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รับสมัคร </a:t>
            </a:r>
          </a:p>
        </p:txBody>
      </p:sp>
      <p:sp>
        <p:nvSpPr>
          <p:cNvPr id="12" name="Freeform 7"/>
          <p:cNvSpPr/>
          <p:nvPr/>
        </p:nvSpPr>
        <p:spPr>
          <a:xfrm>
            <a:off x="5450817" y="2173620"/>
            <a:ext cx="3501967" cy="373938"/>
          </a:xfrm>
          <a:custGeom>
            <a:avLst/>
            <a:gdLst>
              <a:gd name="connsiteX0" fmla="*/ 0 w 3958899"/>
              <a:gd name="connsiteY0" fmla="*/ 43830 h 438297"/>
              <a:gd name="connsiteX1" fmla="*/ 12838 w 3958899"/>
              <a:gd name="connsiteY1" fmla="*/ 12838 h 438297"/>
              <a:gd name="connsiteX2" fmla="*/ 43831 w 3958899"/>
              <a:gd name="connsiteY2" fmla="*/ 1 h 438297"/>
              <a:gd name="connsiteX3" fmla="*/ 3915069 w 3958899"/>
              <a:gd name="connsiteY3" fmla="*/ 0 h 438297"/>
              <a:gd name="connsiteX4" fmla="*/ 3946061 w 3958899"/>
              <a:gd name="connsiteY4" fmla="*/ 12838 h 438297"/>
              <a:gd name="connsiteX5" fmla="*/ 3958898 w 3958899"/>
              <a:gd name="connsiteY5" fmla="*/ 43831 h 438297"/>
              <a:gd name="connsiteX6" fmla="*/ 3958899 w 3958899"/>
              <a:gd name="connsiteY6" fmla="*/ 394467 h 438297"/>
              <a:gd name="connsiteX7" fmla="*/ 3946061 w 3958899"/>
              <a:gd name="connsiteY7" fmla="*/ 425459 h 438297"/>
              <a:gd name="connsiteX8" fmla="*/ 3915068 w 3958899"/>
              <a:gd name="connsiteY8" fmla="*/ 438297 h 438297"/>
              <a:gd name="connsiteX9" fmla="*/ 43830 w 3958899"/>
              <a:gd name="connsiteY9" fmla="*/ 438297 h 438297"/>
              <a:gd name="connsiteX10" fmla="*/ 12838 w 3958899"/>
              <a:gd name="connsiteY10" fmla="*/ 425459 h 438297"/>
              <a:gd name="connsiteX11" fmla="*/ 1 w 3958899"/>
              <a:gd name="connsiteY11" fmla="*/ 394466 h 438297"/>
              <a:gd name="connsiteX12" fmla="*/ 0 w 3958899"/>
              <a:gd name="connsiteY12" fmla="*/ 43830 h 4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8899" h="438297">
                <a:moveTo>
                  <a:pt x="0" y="43830"/>
                </a:moveTo>
                <a:cubicBezTo>
                  <a:pt x="0" y="32206"/>
                  <a:pt x="4618" y="21057"/>
                  <a:pt x="12838" y="12838"/>
                </a:cubicBezTo>
                <a:cubicBezTo>
                  <a:pt x="21058" y="4618"/>
                  <a:pt x="32206" y="1"/>
                  <a:pt x="43831" y="1"/>
                </a:cubicBezTo>
                <a:lnTo>
                  <a:pt x="3915069" y="0"/>
                </a:lnTo>
                <a:cubicBezTo>
                  <a:pt x="3926693" y="0"/>
                  <a:pt x="3937842" y="4618"/>
                  <a:pt x="3946061" y="12838"/>
                </a:cubicBezTo>
                <a:cubicBezTo>
                  <a:pt x="3954281" y="21058"/>
                  <a:pt x="3958898" y="32206"/>
                  <a:pt x="3958898" y="43831"/>
                </a:cubicBezTo>
                <a:cubicBezTo>
                  <a:pt x="3958898" y="160710"/>
                  <a:pt x="3958899" y="277588"/>
                  <a:pt x="3958899" y="394467"/>
                </a:cubicBezTo>
                <a:cubicBezTo>
                  <a:pt x="3958899" y="406091"/>
                  <a:pt x="3954281" y="417240"/>
                  <a:pt x="3946061" y="425459"/>
                </a:cubicBezTo>
                <a:cubicBezTo>
                  <a:pt x="3937841" y="433679"/>
                  <a:pt x="3926693" y="438297"/>
                  <a:pt x="3915068" y="438297"/>
                </a:cubicBezTo>
                <a:lnTo>
                  <a:pt x="43830" y="438297"/>
                </a:lnTo>
                <a:cubicBezTo>
                  <a:pt x="32206" y="438297"/>
                  <a:pt x="21057" y="433679"/>
                  <a:pt x="12838" y="425459"/>
                </a:cubicBezTo>
                <a:cubicBezTo>
                  <a:pt x="4618" y="417239"/>
                  <a:pt x="1" y="406091"/>
                  <a:pt x="1" y="394466"/>
                </a:cubicBezTo>
                <a:cubicBezTo>
                  <a:pt x="1" y="277587"/>
                  <a:pt x="0" y="160709"/>
                  <a:pt x="0" y="4383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lIns="73797" tIns="73797" rIns="73797" bIns="73797" spcCol="127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1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องค์กรที่สมัครดำเนินงานตามแนวปฏิบัติฯ</a:t>
            </a:r>
            <a:endParaRPr lang="en-GB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Freeform 8"/>
          <p:cNvSpPr/>
          <p:nvPr/>
        </p:nvSpPr>
        <p:spPr>
          <a:xfrm>
            <a:off x="5450818" y="2752867"/>
            <a:ext cx="3504304" cy="349448"/>
          </a:xfrm>
          <a:custGeom>
            <a:avLst/>
            <a:gdLst>
              <a:gd name="connsiteX0" fmla="*/ 0 w 4720222"/>
              <a:gd name="connsiteY0" fmla="*/ 43830 h 438297"/>
              <a:gd name="connsiteX1" fmla="*/ 12838 w 4720222"/>
              <a:gd name="connsiteY1" fmla="*/ 12838 h 438297"/>
              <a:gd name="connsiteX2" fmla="*/ 43831 w 4720222"/>
              <a:gd name="connsiteY2" fmla="*/ 1 h 438297"/>
              <a:gd name="connsiteX3" fmla="*/ 4676392 w 4720222"/>
              <a:gd name="connsiteY3" fmla="*/ 0 h 438297"/>
              <a:gd name="connsiteX4" fmla="*/ 4707384 w 4720222"/>
              <a:gd name="connsiteY4" fmla="*/ 12838 h 438297"/>
              <a:gd name="connsiteX5" fmla="*/ 4720221 w 4720222"/>
              <a:gd name="connsiteY5" fmla="*/ 43831 h 438297"/>
              <a:gd name="connsiteX6" fmla="*/ 4720222 w 4720222"/>
              <a:gd name="connsiteY6" fmla="*/ 394467 h 438297"/>
              <a:gd name="connsiteX7" fmla="*/ 4707384 w 4720222"/>
              <a:gd name="connsiteY7" fmla="*/ 425459 h 438297"/>
              <a:gd name="connsiteX8" fmla="*/ 4676391 w 4720222"/>
              <a:gd name="connsiteY8" fmla="*/ 438297 h 438297"/>
              <a:gd name="connsiteX9" fmla="*/ 43830 w 4720222"/>
              <a:gd name="connsiteY9" fmla="*/ 438297 h 438297"/>
              <a:gd name="connsiteX10" fmla="*/ 12838 w 4720222"/>
              <a:gd name="connsiteY10" fmla="*/ 425459 h 438297"/>
              <a:gd name="connsiteX11" fmla="*/ 1 w 4720222"/>
              <a:gd name="connsiteY11" fmla="*/ 394466 h 438297"/>
              <a:gd name="connsiteX12" fmla="*/ 0 w 4720222"/>
              <a:gd name="connsiteY12" fmla="*/ 43830 h 4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0222" h="438297">
                <a:moveTo>
                  <a:pt x="0" y="43830"/>
                </a:moveTo>
                <a:cubicBezTo>
                  <a:pt x="0" y="32206"/>
                  <a:pt x="4618" y="21057"/>
                  <a:pt x="12838" y="12838"/>
                </a:cubicBezTo>
                <a:cubicBezTo>
                  <a:pt x="21058" y="4618"/>
                  <a:pt x="32206" y="1"/>
                  <a:pt x="43831" y="1"/>
                </a:cubicBezTo>
                <a:lnTo>
                  <a:pt x="4676392" y="0"/>
                </a:lnTo>
                <a:cubicBezTo>
                  <a:pt x="4688016" y="0"/>
                  <a:pt x="4699165" y="4618"/>
                  <a:pt x="4707384" y="12838"/>
                </a:cubicBezTo>
                <a:cubicBezTo>
                  <a:pt x="4715604" y="21058"/>
                  <a:pt x="4720221" y="32206"/>
                  <a:pt x="4720221" y="43831"/>
                </a:cubicBezTo>
                <a:cubicBezTo>
                  <a:pt x="4720221" y="160710"/>
                  <a:pt x="4720222" y="277588"/>
                  <a:pt x="4720222" y="394467"/>
                </a:cubicBezTo>
                <a:cubicBezTo>
                  <a:pt x="4720222" y="406091"/>
                  <a:pt x="4715604" y="417240"/>
                  <a:pt x="4707384" y="425459"/>
                </a:cubicBezTo>
                <a:cubicBezTo>
                  <a:pt x="4699164" y="433679"/>
                  <a:pt x="4688016" y="438297"/>
                  <a:pt x="4676391" y="438297"/>
                </a:cubicBezTo>
                <a:lnTo>
                  <a:pt x="43830" y="438297"/>
                </a:lnTo>
                <a:cubicBezTo>
                  <a:pt x="32206" y="438297"/>
                  <a:pt x="21057" y="433679"/>
                  <a:pt x="12838" y="425459"/>
                </a:cubicBezTo>
                <a:cubicBezTo>
                  <a:pt x="4618" y="417239"/>
                  <a:pt x="1" y="406091"/>
                  <a:pt x="1" y="394466"/>
                </a:cubicBezTo>
                <a:cubicBezTo>
                  <a:pt x="1" y="277587"/>
                  <a:pt x="0" y="160709"/>
                  <a:pt x="0" y="4383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lIns="73797" tIns="73797" rIns="73797" bIns="73797" spcCol="1270" anchor="ctr"/>
          <a:lstStyle/>
          <a:p>
            <a:pPr algn="ctr" defTabSz="711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th-TH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พิจารณาตามเกณฑ์ขั้นที่ </a:t>
            </a:r>
            <a:r>
              <a:rPr lang="en-US" sz="1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GB" sz="1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5850077" y="3388070"/>
            <a:ext cx="1150814" cy="50006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ไม่ผ่านการ</a:t>
            </a:r>
            <a:r>
              <a:rPr lang="th-TH" sz="1400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      </a:t>
            </a:r>
            <a:endParaRPr lang="en-GB" sz="1400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Arrow Connector 17"/>
          <p:cNvCxnSpPr>
            <a:cxnSpLocks noChangeShapeType="1"/>
          </p:cNvCxnSpPr>
          <p:nvPr/>
        </p:nvCxnSpPr>
        <p:spPr bwMode="auto">
          <a:xfrm>
            <a:off x="7148705" y="1933957"/>
            <a:ext cx="0" cy="215900"/>
          </a:xfrm>
          <a:prstGeom prst="straightConnector1">
            <a:avLst/>
          </a:prstGeom>
          <a:noFill/>
          <a:ln w="28575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29"/>
          <p:cNvCxnSpPr>
            <a:cxnSpLocks noChangeShapeType="1"/>
          </p:cNvCxnSpPr>
          <p:nvPr/>
        </p:nvCxnSpPr>
        <p:spPr bwMode="auto">
          <a:xfrm flipH="1">
            <a:off x="7920668" y="3888132"/>
            <a:ext cx="0" cy="246380"/>
          </a:xfrm>
          <a:prstGeom prst="straightConnector1">
            <a:avLst/>
          </a:prstGeom>
          <a:noFill/>
          <a:ln w="28575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17" name="Rounded Rectangle 32"/>
          <p:cNvSpPr/>
          <p:nvPr/>
        </p:nvSpPr>
        <p:spPr>
          <a:xfrm>
            <a:off x="5450818" y="6160761"/>
            <a:ext cx="3478900" cy="513453"/>
          </a:xfrm>
          <a:prstGeom prst="roundRect">
            <a:avLst>
              <a:gd name="adj" fmla="val 6961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ประกาศผลการพิจาณา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และมอบ</a:t>
            </a:r>
            <a:r>
              <a:rPr lang="th-TH" sz="1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รางวัล/ประกาศเกียรติคุณ</a:t>
            </a:r>
            <a:endParaRPr lang="en-GB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reeform 36"/>
          <p:cNvSpPr/>
          <p:nvPr/>
        </p:nvSpPr>
        <p:spPr>
          <a:xfrm>
            <a:off x="4000496" y="4316760"/>
            <a:ext cx="1928826" cy="500066"/>
          </a:xfrm>
          <a:custGeom>
            <a:avLst/>
            <a:gdLst>
              <a:gd name="connsiteX0" fmla="*/ 0 w 4720222"/>
              <a:gd name="connsiteY0" fmla="*/ 43830 h 438297"/>
              <a:gd name="connsiteX1" fmla="*/ 12838 w 4720222"/>
              <a:gd name="connsiteY1" fmla="*/ 12838 h 438297"/>
              <a:gd name="connsiteX2" fmla="*/ 43831 w 4720222"/>
              <a:gd name="connsiteY2" fmla="*/ 1 h 438297"/>
              <a:gd name="connsiteX3" fmla="*/ 4676392 w 4720222"/>
              <a:gd name="connsiteY3" fmla="*/ 0 h 438297"/>
              <a:gd name="connsiteX4" fmla="*/ 4707384 w 4720222"/>
              <a:gd name="connsiteY4" fmla="*/ 12838 h 438297"/>
              <a:gd name="connsiteX5" fmla="*/ 4720221 w 4720222"/>
              <a:gd name="connsiteY5" fmla="*/ 43831 h 438297"/>
              <a:gd name="connsiteX6" fmla="*/ 4720222 w 4720222"/>
              <a:gd name="connsiteY6" fmla="*/ 394467 h 438297"/>
              <a:gd name="connsiteX7" fmla="*/ 4707384 w 4720222"/>
              <a:gd name="connsiteY7" fmla="*/ 425459 h 438297"/>
              <a:gd name="connsiteX8" fmla="*/ 4676391 w 4720222"/>
              <a:gd name="connsiteY8" fmla="*/ 438297 h 438297"/>
              <a:gd name="connsiteX9" fmla="*/ 43830 w 4720222"/>
              <a:gd name="connsiteY9" fmla="*/ 438297 h 438297"/>
              <a:gd name="connsiteX10" fmla="*/ 12838 w 4720222"/>
              <a:gd name="connsiteY10" fmla="*/ 425459 h 438297"/>
              <a:gd name="connsiteX11" fmla="*/ 1 w 4720222"/>
              <a:gd name="connsiteY11" fmla="*/ 394466 h 438297"/>
              <a:gd name="connsiteX12" fmla="*/ 0 w 4720222"/>
              <a:gd name="connsiteY12" fmla="*/ 43830 h 4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0222" h="438297">
                <a:moveTo>
                  <a:pt x="0" y="43830"/>
                </a:moveTo>
                <a:cubicBezTo>
                  <a:pt x="0" y="32206"/>
                  <a:pt x="4618" y="21057"/>
                  <a:pt x="12838" y="12838"/>
                </a:cubicBezTo>
                <a:cubicBezTo>
                  <a:pt x="21058" y="4618"/>
                  <a:pt x="32206" y="1"/>
                  <a:pt x="43831" y="1"/>
                </a:cubicBezTo>
                <a:lnTo>
                  <a:pt x="4676392" y="0"/>
                </a:lnTo>
                <a:cubicBezTo>
                  <a:pt x="4688016" y="0"/>
                  <a:pt x="4699165" y="4618"/>
                  <a:pt x="4707384" y="12838"/>
                </a:cubicBezTo>
                <a:cubicBezTo>
                  <a:pt x="4715604" y="21058"/>
                  <a:pt x="4720221" y="32206"/>
                  <a:pt x="4720221" y="43831"/>
                </a:cubicBezTo>
                <a:cubicBezTo>
                  <a:pt x="4720221" y="160710"/>
                  <a:pt x="4720222" y="277588"/>
                  <a:pt x="4720222" y="394467"/>
                </a:cubicBezTo>
                <a:cubicBezTo>
                  <a:pt x="4720222" y="406091"/>
                  <a:pt x="4715604" y="417240"/>
                  <a:pt x="4707384" y="425459"/>
                </a:cubicBezTo>
                <a:cubicBezTo>
                  <a:pt x="4699164" y="433679"/>
                  <a:pt x="4688016" y="438297"/>
                  <a:pt x="4676391" y="438297"/>
                </a:cubicBezTo>
                <a:lnTo>
                  <a:pt x="43830" y="438297"/>
                </a:lnTo>
                <a:cubicBezTo>
                  <a:pt x="32206" y="438297"/>
                  <a:pt x="21057" y="433679"/>
                  <a:pt x="12838" y="425459"/>
                </a:cubicBezTo>
                <a:cubicBezTo>
                  <a:pt x="4618" y="417239"/>
                  <a:pt x="1" y="406091"/>
                  <a:pt x="1" y="394466"/>
                </a:cubicBezTo>
                <a:cubicBezTo>
                  <a:pt x="1" y="277587"/>
                  <a:pt x="0" y="160709"/>
                  <a:pt x="0" y="43830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73797" tIns="73797" rIns="73797" bIns="73797" spcCol="1270" anchor="ctr"/>
          <a:lstStyle/>
          <a:p>
            <a:pPr algn="ctr" defTabSz="711200" fontAlgn="auto">
              <a:lnSpc>
                <a:spcPct val="90000"/>
              </a:lnSpc>
              <a:spcAft>
                <a:spcPts val="0"/>
              </a:spcAft>
              <a:defRPr/>
            </a:pPr>
            <a:endParaRPr lang="en-GB" sz="14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Straight Arrow Connector 43"/>
          <p:cNvCxnSpPr>
            <a:cxnSpLocks noChangeShapeType="1"/>
          </p:cNvCxnSpPr>
          <p:nvPr/>
        </p:nvCxnSpPr>
        <p:spPr bwMode="auto">
          <a:xfrm>
            <a:off x="7173735" y="2547558"/>
            <a:ext cx="0" cy="215900"/>
          </a:xfrm>
          <a:prstGeom prst="straightConnector1">
            <a:avLst/>
          </a:prstGeom>
          <a:noFill/>
          <a:ln w="28575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40"/>
          <p:cNvCxnSpPr>
            <a:cxnSpLocks noChangeShapeType="1"/>
          </p:cNvCxnSpPr>
          <p:nvPr/>
        </p:nvCxnSpPr>
        <p:spPr bwMode="auto">
          <a:xfrm>
            <a:off x="7913299" y="5816958"/>
            <a:ext cx="0" cy="324000"/>
          </a:xfrm>
          <a:prstGeom prst="straightConnector1">
            <a:avLst/>
          </a:prstGeom>
          <a:noFill/>
          <a:ln w="28575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21" name="Rounded Rectangle 9"/>
          <p:cNvSpPr/>
          <p:nvPr/>
        </p:nvSpPr>
        <p:spPr>
          <a:xfrm>
            <a:off x="7358081" y="3388066"/>
            <a:ext cx="1150814" cy="50006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</a:t>
            </a:r>
            <a:r>
              <a:rPr lang="th-TH" sz="1400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      </a:t>
            </a:r>
            <a:endParaRPr lang="en-GB" sz="1400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Straight Arrow Connector 43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6425485" y="3102314"/>
            <a:ext cx="718283" cy="285756"/>
          </a:xfrm>
          <a:prstGeom prst="straightConnector1">
            <a:avLst/>
          </a:prstGeom>
          <a:noFill/>
          <a:ln w="28575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43"/>
          <p:cNvCxnSpPr>
            <a:cxnSpLocks noChangeShapeType="1"/>
            <a:endCxn id="21" idx="0"/>
          </p:cNvCxnSpPr>
          <p:nvPr/>
        </p:nvCxnSpPr>
        <p:spPr bwMode="auto">
          <a:xfrm>
            <a:off x="7143767" y="3102314"/>
            <a:ext cx="789721" cy="285752"/>
          </a:xfrm>
          <a:prstGeom prst="straightConnector1">
            <a:avLst/>
          </a:prstGeom>
          <a:noFill/>
          <a:ln w="28575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24" name="Rounded Rectangle 19"/>
          <p:cNvSpPr/>
          <p:nvPr/>
        </p:nvSpPr>
        <p:spPr bwMode="auto">
          <a:xfrm>
            <a:off x="5852946" y="5316892"/>
            <a:ext cx="1042970" cy="50006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ใบประกาศ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เกียรติคุณ</a:t>
            </a:r>
            <a:endParaRPr lang="th-TH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613428" y="4569262"/>
            <a:ext cx="142876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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5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</a:t>
            </a:r>
            <a:r>
              <a:rPr lang="th-TH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-79 คะแนน</a:t>
            </a:r>
            <a:endParaRPr lang="en-GB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6" name="กลุ่ม 25"/>
          <p:cNvGrpSpPr/>
          <p:nvPr/>
        </p:nvGrpSpPr>
        <p:grpSpPr>
          <a:xfrm>
            <a:off x="7143768" y="4474670"/>
            <a:ext cx="1643074" cy="523220"/>
            <a:chOff x="5214943" y="3548722"/>
            <a:chExt cx="1643074" cy="523220"/>
          </a:xfrm>
        </p:grpSpPr>
        <p:sp>
          <p:nvSpPr>
            <p:cNvPr id="27" name="Rounded Rectangle 17"/>
            <p:cNvSpPr/>
            <p:nvPr/>
          </p:nvSpPr>
          <p:spPr bwMode="auto">
            <a:xfrm>
              <a:off x="5214943" y="3571876"/>
              <a:ext cx="1643074" cy="500065"/>
            </a:xfrm>
            <a:prstGeom prst="roundRect">
              <a:avLst/>
            </a:prstGeom>
            <a:solidFill>
              <a:srgbClr val="10CF9B">
                <a:lumMod val="20000"/>
                <a:lumOff val="80000"/>
              </a:srgbClr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5215539" y="3548722"/>
              <a:ext cx="16424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400" kern="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 </a:t>
              </a:r>
              <a:r>
                <a:rPr lang="en-US" sz="1400" kern="0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8</a:t>
              </a:r>
              <a:r>
                <a:rPr lang="th-TH" sz="14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0 </a:t>
              </a:r>
              <a:r>
                <a:rPr lang="th-TH" sz="14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คะแนน ขึ้น</a:t>
              </a:r>
              <a:r>
                <a:rPr lang="th-TH" sz="14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ไป และได้คะแนนสูงสุด</a:t>
              </a:r>
              <a:endParaRPr lang="en-GB" sz="1400" kern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สี่เหลี่ยมผืนผ้า 28"/>
          <p:cNvSpPr/>
          <p:nvPr/>
        </p:nvSpPr>
        <p:spPr>
          <a:xfrm>
            <a:off x="5429255" y="4156797"/>
            <a:ext cx="3571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เยี่ยมติดตามประเมิน โดยทีม </a:t>
            </a:r>
            <a:r>
              <a:rPr lang="th-TH" sz="140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sz="140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สอวพ.</a:t>
            </a: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40"/>
          <p:cNvCxnSpPr>
            <a:cxnSpLocks noChangeShapeType="1"/>
          </p:cNvCxnSpPr>
          <p:nvPr/>
        </p:nvCxnSpPr>
        <p:spPr bwMode="auto">
          <a:xfrm>
            <a:off x="7912961" y="4976327"/>
            <a:ext cx="0" cy="324000"/>
          </a:xfrm>
          <a:prstGeom prst="straightConnector1">
            <a:avLst/>
          </a:prstGeom>
          <a:noFill/>
          <a:ln w="28575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31" name="สี่เหลี่ยมมุมมน 30"/>
          <p:cNvSpPr/>
          <p:nvPr/>
        </p:nvSpPr>
        <p:spPr>
          <a:xfrm>
            <a:off x="7143768" y="5316892"/>
            <a:ext cx="178098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เสนอคณะกรรมการประกวดฯ พิจารณา </a:t>
            </a:r>
            <a:endParaRPr lang="en-GB" sz="1400" kern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2" name="Straight Arrow Connector 40"/>
          <p:cNvCxnSpPr>
            <a:cxnSpLocks noChangeShapeType="1"/>
          </p:cNvCxnSpPr>
          <p:nvPr/>
        </p:nvCxnSpPr>
        <p:spPr bwMode="auto">
          <a:xfrm>
            <a:off x="6357950" y="5014515"/>
            <a:ext cx="0" cy="324000"/>
          </a:xfrm>
          <a:prstGeom prst="straightConnector1">
            <a:avLst/>
          </a:prstGeom>
          <a:noFill/>
          <a:ln w="28575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/>
          <p:nvPr/>
        </p:nvSpPr>
        <p:spPr>
          <a:xfrm>
            <a:off x="1071538" y="1030588"/>
            <a:ext cx="27860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โครงสร้างการประกวดฯ</a:t>
            </a:r>
            <a:endParaRPr lang="th-TH" sz="1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84" y="1074495"/>
            <a:ext cx="25003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ขั้นตอนการประกวดฯ</a:t>
            </a:r>
            <a:endParaRPr lang="th-TH" sz="1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8" name="ตัวเชื่อมต่อตรง 37"/>
          <p:cNvCxnSpPr>
            <a:stCxn id="6" idx="2"/>
            <a:endCxn id="7" idx="0"/>
          </p:cNvCxnSpPr>
          <p:nvPr/>
        </p:nvCxnSpPr>
        <p:spPr>
          <a:xfrm>
            <a:off x="2459340" y="2699380"/>
            <a:ext cx="5239" cy="54581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สี่เหลี่ยมมุมมน 38"/>
          <p:cNvSpPr/>
          <p:nvPr/>
        </p:nvSpPr>
        <p:spPr>
          <a:xfrm>
            <a:off x="1720196" y="4630354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2475534" y="4630354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สี่เหลี่ยมมุมมน 40"/>
          <p:cNvSpPr/>
          <p:nvPr/>
        </p:nvSpPr>
        <p:spPr>
          <a:xfrm>
            <a:off x="229522" y="4630354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สี่เหลี่ยมมุมมน 41"/>
          <p:cNvSpPr/>
          <p:nvPr/>
        </p:nvSpPr>
        <p:spPr>
          <a:xfrm>
            <a:off x="984760" y="4630354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สี่เหลี่ยมมุมมน 42"/>
          <p:cNvSpPr/>
          <p:nvPr/>
        </p:nvSpPr>
        <p:spPr>
          <a:xfrm>
            <a:off x="3215632" y="4630354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3965154" y="4630354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สี่เหลี่ยมมุมมน 47"/>
          <p:cNvSpPr/>
          <p:nvPr/>
        </p:nvSpPr>
        <p:spPr>
          <a:xfrm>
            <a:off x="1720196" y="5130420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สี่เหลี่ยมมุมมน 48"/>
          <p:cNvSpPr/>
          <p:nvPr/>
        </p:nvSpPr>
        <p:spPr>
          <a:xfrm>
            <a:off x="2475534" y="5130420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สี่เหลี่ยมมุมมน 49"/>
          <p:cNvSpPr/>
          <p:nvPr/>
        </p:nvSpPr>
        <p:spPr>
          <a:xfrm>
            <a:off x="229522" y="5130420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สี่เหลี่ยมมุมมน 50"/>
          <p:cNvSpPr/>
          <p:nvPr/>
        </p:nvSpPr>
        <p:spPr>
          <a:xfrm>
            <a:off x="984760" y="5130420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สี่เหลี่ยมมุมมน 51"/>
          <p:cNvSpPr/>
          <p:nvPr/>
        </p:nvSpPr>
        <p:spPr>
          <a:xfrm>
            <a:off x="3215632" y="5130420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สี่เหลี่ยมมุมมน 52"/>
          <p:cNvSpPr/>
          <p:nvPr/>
        </p:nvSpPr>
        <p:spPr>
          <a:xfrm>
            <a:off x="3965154" y="5130420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การประกวดองค์กร “ดูแล ห่วงใย ใส่ใจป้องกันเอดส์ในที่ทำงาน” </a:t>
            </a:r>
          </a:p>
          <a:p>
            <a:pPr algn="ctr"/>
            <a:r>
              <a:rPr lang="th-TH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เพื่อส่งเสริมให้หน่วยงานภาครัฐดำเนินงานตามแนวปฏิบัติแห่งชาติว่าด้วยการป้องกัน</a:t>
            </a:r>
          </a:p>
          <a:p>
            <a:pPr algn="ctr"/>
            <a:r>
              <a:rPr lang="th-TH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และบริหารจัดการด้านเอดส์ในสถานที่ทำงาน</a:t>
            </a:r>
            <a:endParaRPr lang="th-TH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สี่เหลี่ยมมุมมน 52"/>
          <p:cNvSpPr/>
          <p:nvPr/>
        </p:nvSpPr>
        <p:spPr>
          <a:xfrm>
            <a:off x="2087800" y="5625288"/>
            <a:ext cx="684000" cy="39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สคร.1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214422"/>
            <a:ext cx="785818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ยุทธศาสตร์การป้องกันและแก้ไขปัญหาเอดส์แห่งชาติ พ.ศ.2557-2559</a:t>
            </a:r>
          </a:p>
          <a:p>
            <a:pPr marL="514350" indent="-514350">
              <a:buFont typeface="+mj-lt"/>
              <a:buAutoNum type="arabicPeriod"/>
            </a:pPr>
            <a:endParaRPr lang="th-TH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แนวปฏิบัติแห่งชาติว่าด้วยการป้องกันและบริหารจัดการด้านเอดส์ในสถานที่ทำงาน</a:t>
            </a:r>
          </a:p>
          <a:p>
            <a:pPr marL="514350" indent="-514350">
              <a:buFont typeface="+mj-lt"/>
              <a:buAutoNum type="arabicPeriod"/>
            </a:pPr>
            <a:endParaRPr lang="th-TH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สรุปการดำเนินงานที่ผ่านมา</a:t>
            </a:r>
          </a:p>
          <a:p>
            <a:pPr marL="514350" indent="-514350">
              <a:buFont typeface="+mj-lt"/>
              <a:buAutoNum type="arabicPeriod"/>
            </a:pPr>
            <a:endParaRPr lang="th-TH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แนวทางการประกวดองค์กร “ดูแล ห่วงใย ใส่ใจป้องกันเอดส์ในที่ทำงาน” ปี 2559</a:t>
            </a:r>
          </a:p>
          <a:p>
            <a:pPr marL="514350" indent="-514350">
              <a:buFont typeface="+mj-lt"/>
              <a:buAutoNum type="arabicPeriod"/>
            </a:pPr>
            <a:endParaRPr lang="th-TH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เกณฑ์การประเมิน</a:t>
            </a:r>
          </a:p>
          <a:p>
            <a:pPr marL="514350" indent="-514350">
              <a:buFont typeface="+mj-lt"/>
              <a:buAutoNum type="arabicPeriod"/>
            </a:pPr>
            <a:endParaRPr lang="th-TH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th-TH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endParaRPr lang="th-TH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8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2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5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3128394" y="357166"/>
            <a:ext cx="3017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ประเด็นนำเสนอ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428604"/>
            <a:ext cx="835821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วิธีการรับสมัคร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25" lvl="0" indent="-3651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องค์กรภาครัฐและองค์กรปกครองส่วนท้องถิ่น ที่สนใจสมัครเข้าร่วมโครงการ “ดูแล ห่วงใย ใส่ใจป้องกันเอดส์ในที่ทำงาน” ให้กรอกใบสมัคร (เอกสารแนบ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หรือสามารถดาวน์โหลดแบบฟอร์มได้ที่ </a:t>
            </a: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ข่าว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ประชาสัมพันธ์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ในเวปไซต์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http://aidsst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i.ddc.moph.go.th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สอบถามรายละเอียด และส่งใบสมัครไปยังสำนักงานป้องกันควบคุมโรคที่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1-13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หมดเขตรับสมัคร </a:t>
            </a:r>
            <a:r>
              <a:rPr kumimoji="0" lang="th-TH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  <a:r>
              <a:rPr kumimoji="0" lang="th-TH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มกราคม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4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7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8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6" name="Picture 7" descr="logoกรมใส copy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112075"/>
            <a:ext cx="821537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คุณสมบัติขององค์กรที่สมัครเข้าร่วมโครงการ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1325" marR="0" lvl="0" indent="-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เป็นองค์กรภาครัฐ และองค์กรปกครองส่วนท้องถิ่น</a:t>
            </a:r>
          </a:p>
          <a:p>
            <a:pPr marL="441325" marR="0" lvl="0" indent="-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1325" marR="0" lvl="0" indent="-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ได้รับความยินยอมจากผู้บริหารหน่วยงาน โดยลงนามในใบสมัครเข้าร่วมประกวดองค์กร “ดูแล ห่วงใย ใส่ใจป้องกันเอดส์ในที่ทำงาน”</a:t>
            </a:r>
          </a:p>
          <a:p>
            <a:pPr marL="441325" marR="0" lvl="0" indent="-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1325" marR="0" lvl="0" indent="-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ดำเนินการหรือกำลังจะดำเนินการพัฒนาองค์กรตาม “แนวปฏิบัติแห่งชาติว่าด้วยการป้องกันและบริหารจัดการปัญหาเอดส์ในสถานที่ทำงาน” </a:t>
            </a:r>
          </a:p>
          <a:p>
            <a:pPr marL="441325" marR="0" lvl="0" indent="-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1325" indent="-4413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องค์กรใหม่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ที่ยังไม่เคยสมัครเข้าร่วมประกวดฯ หรือกลุ่ม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องค์กรที่เคย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สมัครเข้าร่วมประกวดฯ แต่ยังไม่ได้รับการประเมินหรือยังไม่ได้รับรางวัล หรือได้รับรางวัลรองชนะเลิศ สามารถสมัครใหม่ได้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4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7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8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6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-46190"/>
            <a:ext cx="828680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รางวัล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รางวัลสำหรับองค์กรที่เข้าร่วมประกวดองค์กร “ดูแล ห่วงใย ใส่ใจป้องกันเอดส์ในที่ทำงาน” แบ่งเป็น</a:t>
            </a: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องค์กรที่ผ่านเกณฑ์การประเมินอย่างน้อย (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คะแนน) ได้รับใบประกาศเกียรติคุณ</a:t>
            </a: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รางวัลชนะเลิศและรองชนะเลิศ จะได้รับโล่และใบประกาศ เกียรติคุณ</a:t>
            </a:r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รางวัลสำหรับองค์กรใหม่ แบ่งเป็น 4 ประเภท ได้แก่ </a:t>
            </a:r>
          </a:p>
          <a:p>
            <a:pPr marL="1355725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องค์กรด้านสาธารณสุข </a:t>
            </a:r>
          </a:p>
          <a:p>
            <a:pPr marL="1355725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องค์กรด้านศึกษา </a:t>
            </a:r>
          </a:p>
          <a:p>
            <a:pPr marL="1355725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องค์กรด้านการปกครองส่วนท้องถิ่น </a:t>
            </a:r>
          </a:p>
          <a:p>
            <a:pPr marL="1355725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องค์กรอื่นๆ</a:t>
            </a:r>
          </a:p>
          <a:p>
            <a:pPr marL="365125" marR="0" lvl="0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การมอบรางวัล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พิธีมอบโล่และประกาศเกียรติคุณสำหรับองค์กรที่ได้รางวัลชนะเลิศ และรองชนะเลิศ จะจัดขึ้นในงานสัมมนาระดับชาติเรื่องโรคเอดส์ ครั้งที่ 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ประมาณเดือนธันวาคม 2559 โดยกำหนดวันและรายละเอียดพิธีมอบรางวัลจะประกาศให้ทราบภายหลัง</a:t>
            </a:r>
            <a:endParaRPr lang="en-US" sz="2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4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7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8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6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1602716"/>
              </p:ext>
            </p:extLst>
          </p:nvPr>
        </p:nvGraphicFramePr>
        <p:xfrm>
          <a:off x="928662" y="1071546"/>
          <a:ext cx="707236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214818"/>
            <a:ext cx="20716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ติดตามประเมินผลกิจกรรมที่จัดโดยเฉพาะในเชิงพฤติกรรม (ความรู้ความเข้าใจเรื่องเอดส์ การอยู่ร่วมกัน และการป้องกันการติดเชื้อ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เอชไอวี)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1700808"/>
            <a:ext cx="1964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นำช่องว่างและปัญหาอุปสรรคที่ได้จากการติดตามประเมินผลภายใน/นอก มาพัฒนาปรับปรุง</a:t>
            </a:r>
            <a:endParaRPr 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6074712"/>
            <a:ext cx="4860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จัดกิจกรรมส่งเสริมให้บุคลากรมีความเข้าใจที่ถูกต้องเรื่องเอดส์ มีทัศนคติที่ต่อการอยู่ร่วมกับผู้ติดเชื้อเอชไอวี และเข้าถึงบริการการป้องกันเอดส์ (ตัวอย่างเชน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condom point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ฯลฯ)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57818" y="785794"/>
            <a:ext cx="3786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การปกป้องคุ้มครองสิทธิมนุษยชน</a:t>
            </a:r>
          </a:p>
          <a:p>
            <a:pPr marL="176213" indent="-176213">
              <a:buFont typeface="+mj-lt"/>
              <a:buAutoNum type="arabicPeriod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การส่งเสริมการป้องกันการติดเชื้อ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ไอวี</a:t>
            </a:r>
          </a:p>
          <a:p>
            <a:pPr marL="176213" indent="-176213">
              <a:buFont typeface="+mj-lt"/>
              <a:buAutoNum type="arabicPeriod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การช่วยเหลือดูแลผู้ติดเชื้อเอชไอวี ผู้ป่วยเอดส์ และผู้ได้รับผลกระทบ และส่งเสริมให้ผู้ติดเชื้อเอชไอวีและผู้ป่วยเอดส์ได้รับการรักษาตามสิทธิ</a:t>
            </a:r>
          </a:p>
          <a:p>
            <a:pPr marL="176213" indent="-176213">
              <a:buFont typeface="+mj-lt"/>
              <a:buAutoNum type="arabicPeriod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การส่งเสริมการอยู่ร่วมกันในสถานที่ทำงาน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2" y="-24"/>
            <a:ext cx="9144032" cy="75405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กระบวนการดำเนินงานตาม </a:t>
            </a:r>
          </a:p>
          <a:p>
            <a:pPr algn="ctr"/>
            <a:r>
              <a:rPr lang="th-TH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“แนวปฏิบัติแห่งชาติว่าด้วยการป้องกันและบริหารจัดการด้านเอดส์ในสถานที่ทำงาน”</a:t>
            </a:r>
          </a:p>
        </p:txBody>
      </p:sp>
      <p:pic>
        <p:nvPicPr>
          <p:cNvPr id="10" name="Picture 2" descr="http://www.thailandaids.org/main/images/BookCover/regulation-aids-in-workplace-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852936"/>
            <a:ext cx="1357322" cy="175370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036834" y="3645024"/>
            <a:ext cx="20716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จัดทำและประกาศนโยบายองค์กร</a:t>
            </a:r>
          </a:p>
          <a:p>
            <a:pPr marL="176213" indent="-176213">
              <a:buFont typeface="+mj-lt"/>
              <a:buAutoNum type="arabicPeriod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จัดวางโครงสร้างและทีมรับผิดชอบ</a:t>
            </a:r>
          </a:p>
          <a:p>
            <a:pPr marL="176213" indent="-176213">
              <a:buFont typeface="+mj-lt"/>
              <a:buAutoNum type="arabicPeriod"/>
            </a:pP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จัดทำแผนปฏิบัติการ</a:t>
            </a:r>
            <a:endParaRPr 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540" y="2714620"/>
            <a:ext cx="5565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Plan</a:t>
            </a:r>
            <a:endParaRPr lang="th-TH" sz="1400" dirty="0">
              <a:solidFill>
                <a:srgbClr val="7030A0"/>
              </a:solidFill>
              <a:latin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4214818"/>
            <a:ext cx="4347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Do</a:t>
            </a:r>
            <a:endParaRPr lang="th-TH" dirty="0">
              <a:solidFill>
                <a:srgbClr val="7030A0"/>
              </a:solidFill>
              <a:latin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4214818"/>
            <a:ext cx="6880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Check</a:t>
            </a:r>
            <a:endParaRPr lang="th-TH" dirty="0">
              <a:solidFill>
                <a:srgbClr val="7030A0"/>
              </a:solidFill>
              <a:latin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2714620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Act</a:t>
            </a:r>
            <a:endParaRPr lang="th-TH" dirty="0">
              <a:solidFill>
                <a:srgbClr val="7030A0"/>
              </a:solidFill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66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47834"/>
              </p:ext>
            </p:extLst>
          </p:nvPr>
        </p:nvGraphicFramePr>
        <p:xfrm>
          <a:off x="539552" y="980728"/>
          <a:ext cx="8229600" cy="471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3758208"/>
                <a:gridCol w="2743200"/>
              </a:tblGrid>
              <a:tr h="457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ประเภท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หน่วยงาน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444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ขอนแก่น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องค์กรด้านสาธารณสุข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รพ.น้ำพอง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746217">
                <a:tc>
                  <a:txBody>
                    <a:bodyPr/>
                    <a:lstStyle/>
                    <a:p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องค์กรด้านการปกครองส่วนท้องถิ่น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เทศบาลนครขอนแก่น</a:t>
                      </a:r>
                    </a:p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เทศบาลตำบลวังชัย</a:t>
                      </a:r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อ.น้ำพอง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746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ร้อยเอ็ด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องค์กรด้านสาธารณสุข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รพ.สุวรรณภูมิ</a:t>
                      </a:r>
                    </a:p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รพ.หนองพอก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536024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กาฬสินธุ์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องค์กรด้านศึกษา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มหาวิทยาลัยกาฬสินธุ์</a:t>
                      </a:r>
                      <a:endParaRPr lang="en-US" sz="24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วิทยาลัยสารพัดช่างกาฬสินธุ์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มหาสารคาม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องค์กรด้านศึกษา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โรงเรียนมหาวิชานุกุล อ.เมือง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746217">
                <a:tc>
                  <a:txBody>
                    <a:bodyPr/>
                    <a:lstStyle/>
                    <a:p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องค์กรอื่นๆ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เรือนจำมหาสารคาม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60" y="122149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จำนวนหน่วยงานที่เข้าร่วมประกวดองค์กร "ดูแล ห่วงใย ใส่ใจ ป้องกันเอดส์ในที่ทำงาน“</a:t>
            </a:r>
            <a:b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สำนักงานป้องกันควบคุมโรคที่ 7 จังหวัดขอนแก่น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240529"/>
              </p:ext>
            </p:extLst>
          </p:nvPr>
        </p:nvGraphicFramePr>
        <p:xfrm>
          <a:off x="251520" y="980728"/>
          <a:ext cx="8766721" cy="556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39"/>
                <a:gridCol w="3375141"/>
                <a:gridCol w="4010841"/>
              </a:tblGrid>
              <a:tr h="457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ประเภท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หน่วยงาน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444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อุดรธานี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องค์กรด้านสาธารณสุข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รพ.ศรีธาตุ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746217">
                <a:tc>
                  <a:txBody>
                    <a:bodyPr/>
                    <a:lstStyle/>
                    <a:p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องค์กรด้านการปกครองส่วนท้องถิ่น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เทศบาลตำบลแสงสว่าง อ.หนองแสง</a:t>
                      </a:r>
                    </a:p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เทศบาลตำบลจำปี อ.ศรีธาตุ</a:t>
                      </a:r>
                    </a:p>
                  </a:txBody>
                  <a:tcPr/>
                </a:tc>
              </a:tr>
              <a:tr h="746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องค์กรด้านศึกษา </a:t>
                      </a:r>
                      <a:endParaRPr lang="th-TH" sz="24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โรงเรียน</a:t>
                      </a:r>
                      <a:r>
                        <a:rPr lang="th-TH" sz="24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พิบูลย์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รักษ์พิทยา อ.</a:t>
                      </a:r>
                      <a:r>
                        <a:rPr lang="th-TH" sz="24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พิบูลย์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รักษ์</a:t>
                      </a:r>
                    </a:p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โรงเรียนหนองยางชุมพิทยาคม อ.หนองวัวซอ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96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องค์กรด้านอื่นๆ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rgbClr val="00B05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สวัสดิการและคุ้มครองแรงงานจ.อุดรธานี</a:t>
                      </a:r>
                    </a:p>
                    <a:p>
                      <a:r>
                        <a:rPr lang="th-TH" sz="2400" dirty="0" smtClean="0">
                          <a:solidFill>
                            <a:srgbClr val="00B05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เรือนจำจังหวัดหนองคาย</a:t>
                      </a:r>
                      <a:endParaRPr lang="th-TH" sz="2400" dirty="0">
                        <a:solidFill>
                          <a:srgbClr val="00B05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746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เลย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องค์กรด้านการปกครองส่วนท้องถิ่น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เทศบาลเมืองเลย</a:t>
                      </a:r>
                    </a:p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เทศบาลตำบลน้ำสวย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536024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หนองคาย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ea typeface="Tahoma" pitchFamily="34" charset="0"/>
                          <a:cs typeface="Angsana New" panose="02020603050405020304" pitchFamily="18" charset="-34"/>
                        </a:rPr>
                        <a:t>องค์กรด้านสาธารณสุข 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รพ.โพนพิสัย</a:t>
                      </a:r>
                    </a:p>
                    <a:p>
                      <a:r>
                        <a:rPr lang="th-TH" sz="24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สสอ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.สระใคร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536024">
                <a:tc>
                  <a:txBody>
                    <a:bodyPr/>
                    <a:lstStyle/>
                    <a:p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60" y="122149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จำนวนหน่วยงานที่เข้าร่วมประกวดองค์กร "ดูแล ห่วงใย ใส่ใจ ป้องกันเอดส์ในที่ทำงาน“</a:t>
            </a:r>
            <a:b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สำนักงานป้องกันควบคุมโรคที่ 8 จังหวัดอุดรธานี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h-TH" sz="1600" b="1"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จำนวนหน่วยงานที่เข้าร่วมประกวดองค์กร "ดูแล ห่วงใย ใส่ใจ ป้องกันเอดส์ในที่ทำงาน“</a:t>
            </a:r>
            <a:br>
              <a:rPr lang="th-TH" sz="1600" b="1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b="1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สำนักงานป้องกันควบคุมโรคที่ 7 จังหวัดขอนแก่น</a:t>
            </a:r>
            <a:endParaRPr lang="th-TH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48847"/>
              </p:ext>
            </p:extLst>
          </p:nvPr>
        </p:nvGraphicFramePr>
        <p:xfrm>
          <a:off x="35496" y="1417638"/>
          <a:ext cx="8928991" cy="4708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576064"/>
                <a:gridCol w="792088"/>
                <a:gridCol w="432048"/>
                <a:gridCol w="576064"/>
                <a:gridCol w="432048"/>
                <a:gridCol w="1152128"/>
                <a:gridCol w="792088"/>
                <a:gridCol w="504056"/>
                <a:gridCol w="792088"/>
                <a:gridCol w="648071"/>
              </a:tblGrid>
              <a:tr h="8801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เขต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องค์กรด้านสาธารณสุข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องค์กรด้านการศึกษา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องค์กรปกครองส่วนท้องถิ่น</a:t>
                      </a:r>
                      <a:endParaRPr lang="th-TH" sz="2400" b="1" i="0" u="none" strike="noStrike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องค์กรอื่นๆ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460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รพศ./รพท./รพช.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รพ.สต.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สสจ</a:t>
                      </a:r>
                      <a:r>
                        <a:rPr lang="th-TH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./</a:t>
                      </a:r>
                      <a:r>
                        <a:rPr lang="th-TH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สสอ</a:t>
                      </a:r>
                      <a:r>
                        <a:rPr lang="th-TH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.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อื่นๆ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มหาวิทยาลัย/วิทยาลัย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โรงเรียน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อื่นๆ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5283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สำนักงานป้องกันควบคุมโรคที่ 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/>
                </a:tc>
              </a:tr>
              <a:tr h="765283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สำนักงานป้องกันควบคุมโรคที่ 8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+mj-cs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37221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Angsana New" panose="02020603050405020304" pitchFamily="18" charset="-34"/>
                          <a:ea typeface="Tahoma" pitchFamily="34" charset="0"/>
                          <a:cs typeface="+mj-cs"/>
                        </a:rPr>
                        <a:t>รวมทั้งหมด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ngsana New" panose="02020603050405020304" pitchFamily="18" charset="-34"/>
                          <a:ea typeface="Tahoma" pitchFamily="34" charset="0"/>
                          <a:cs typeface="+mj-cs"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ahoma" pitchFamily="34" charset="0"/>
                          <a:cs typeface="+mj-cs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ahoma" pitchFamily="34" charset="0"/>
                          <a:cs typeface="+mj-cs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ahoma" pitchFamily="34" charset="0"/>
                          <a:cs typeface="+mj-cs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ahoma" pitchFamily="34" charset="0"/>
                          <a:cs typeface="+mj-cs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ahoma" pitchFamily="34" charset="0"/>
                          <a:cs typeface="+mj-cs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Tahoma" pitchFamily="34" charset="0"/>
                          <a:cs typeface="+mj-cs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ea typeface="Tahoma" pitchFamily="34" charset="0"/>
                        <a:cs typeface="+mj-cs"/>
                      </a:endParaRPr>
                    </a:p>
                  </a:txBody>
                  <a:tcPr marL="6158" marR="6158" marT="6158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7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75968"/>
              </p:ext>
            </p:extLst>
          </p:nvPr>
        </p:nvGraphicFramePr>
        <p:xfrm>
          <a:off x="214268" y="714356"/>
          <a:ext cx="8715449" cy="5715042"/>
        </p:xfrm>
        <a:graphic>
          <a:graphicData uri="http://schemas.openxmlformats.org/drawingml/2006/table">
            <a:tbl>
              <a:tblPr/>
              <a:tblGrid>
                <a:gridCol w="431199"/>
                <a:gridCol w="2354897"/>
                <a:gridCol w="428628"/>
                <a:gridCol w="428628"/>
                <a:gridCol w="428628"/>
                <a:gridCol w="428628"/>
                <a:gridCol w="428628"/>
                <a:gridCol w="545685"/>
                <a:gridCol w="405066"/>
                <a:gridCol w="405066"/>
                <a:gridCol w="405066"/>
                <a:gridCol w="405066"/>
                <a:gridCol w="405066"/>
                <a:gridCol w="405066"/>
                <a:gridCol w="405066"/>
                <a:gridCol w="405066"/>
              </a:tblGrid>
              <a:tr h="268595"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9959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พย.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ธค.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มค.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กพ.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มีค.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เม.ย.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พค.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มิย.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กค.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สค.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กย.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ตค.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พย.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ธค.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3128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การประชาสัมพันธ์และเปิดรับสมัคร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704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10253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แต่งตั้งคณะกรรมการ และคณะทำงานการประกวดองค์กรฯ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51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ตอบรับการสมัครเข้าร่วมฯ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600" b="0" i="0" u="none" strike="noStrike" dirty="0">
                          <a:solidFill>
                            <a:srgbClr val="10253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128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ชี้แจงทำความเข้าใจ พร้อมทั้ง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แจกแนวทางและเกณฑ์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600" b="0" i="0" u="none" strike="noStrike" dirty="0">
                          <a:solidFill>
                            <a:srgbClr val="10253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600" b="0" i="0" u="none" strike="noStrike" dirty="0">
                          <a:solidFill>
                            <a:srgbClr val="10253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28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600" b="0" i="0" u="none" strike="noStrike">
                          <a:solidFill>
                            <a:srgbClr val="10253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องค์กรที่สมัครเข้าร่วมดำเนินงานตามแนวทางฯ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เดือน</a:t>
                      </a:r>
                    </a:p>
                  </a:txBody>
                  <a:tcPr marL="5484" marR="5484" marT="5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128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องค์กรที่พร้อมยื่นขอรับการประเมิน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28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ติดตามประเมินองค์กรที่ขอรับการประเมิน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7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สรุปรายงานผล</a:t>
                      </a:r>
                      <a:r>
                        <a:rPr lang="th-TH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เสนอกรมฯ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51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คณะกรรมการ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พิจารณาตัดสิน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5621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มอบ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รางวัลฯ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5484" marR="5484" marT="54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แผนการดำเนินงาน</a:t>
            </a:r>
          </a:p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องค์กร “ดูแล ห่วงใย ใส่ใจป้องกันเอดส์ในที่ทำงาน” ปี 2559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9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11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3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14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15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3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4" name="Picture 2" descr="H:\2559 Work\โครงการเอดส์ในที่ทำงาน ปี 2559\ประชาสัมพันธ์โครงการ\เอกสารแนบ 1 ใบสมัคร.jpg"/>
          <p:cNvPicPr>
            <a:picLocks noChangeAspect="1" noChangeArrowheads="1"/>
          </p:cNvPicPr>
          <p:nvPr/>
        </p:nvPicPr>
        <p:blipFill>
          <a:blip r:embed="rId4" cstate="print"/>
          <a:srcRect l="8955" t="4119" r="7463" b="7210"/>
          <a:stretch>
            <a:fillRect/>
          </a:stretch>
        </p:blipFill>
        <p:spPr bwMode="auto">
          <a:xfrm>
            <a:off x="1891847" y="24"/>
            <a:ext cx="48577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71546"/>
            <a:ext cx="8572560" cy="415498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u="sng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</a:t>
            </a:r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ประเมินว่าองค์กรที่เข้าร่วมมีนโยบายดังต่อไปนี้หรือไม่</a:t>
            </a: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นโยบายไม่ใช้</a:t>
            </a:r>
            <a:r>
              <a:rPr lang="th-TH" sz="20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สถานะการ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ติดเชื้อ</a:t>
            </a:r>
            <a:r>
              <a:rPr lang="th-TH" sz="20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ไอวีและเพศภาวะเป็นเงื่อนไขในการคัดเลือก และรับบุคลากรเข้าทำงาน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นโยบายสนับสนุนบุคลากรที่ติดเชื้อ</a:t>
            </a:r>
            <a:r>
              <a:rPr lang="th-TH" sz="20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 ให้ทำงานและมีความก้าวหน้าในการทำงานได้ตามปกติและไม่ใช้ผลการติดเชื้อ</a:t>
            </a:r>
            <a:r>
              <a:rPr lang="th-TH" sz="20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ไอวีเป็นเหตุผลในการเลิกจ้างหรือให้ออก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นโยบายรักษาความลับส่วนบุคคลของบุคลากรในองค์กร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นโยบายส่งเสริมการป้องกันการติดเชื้อ</a:t>
            </a:r>
            <a:r>
              <a:rPr lang="th-TH" sz="20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 การส่งเสริมการเข้าถึงบริการตรวจหาการติดเชื้อ</a:t>
            </a:r>
            <a:r>
              <a:rPr lang="th-TH" sz="20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ไอวีแบบสมัครใจ และส่งเสริมการอยู่ร่วมกันในสถานที่ทำงาน</a:t>
            </a:r>
          </a:p>
          <a:p>
            <a:pPr marL="354013" indent="-35401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นโยบายช่วยเหลือดูแลบุคลากรที่ติดเชื้อ</a:t>
            </a:r>
            <a:r>
              <a:rPr lang="th-TH" sz="20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 ผู้ป่วยเอดส์ และครอบครัว ให้ได้รับสวัสดิการอย่างเท่าเทียมกับบุคคลอื่นและส่งเสริมการเข้าถึงบริการดูแลรักษาเอดส์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161" y="5643578"/>
            <a:ext cx="4261103" cy="369332"/>
          </a:xfrm>
          <a:prstGeom prst="rect">
            <a:avLst/>
          </a:prstGeom>
          <a:solidFill>
            <a:srgbClr val="FF99CC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ถ้ามีครบถึงจะผ่านไปประเมินขั้นตอนที่ </a:t>
            </a:r>
            <a:r>
              <a:rPr lang="en-US" sz="18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800" b="1" dirty="0">
              <a:solidFill>
                <a:srgbClr val="1F497D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1019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เกณฑ์การประเมิน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7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10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12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9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146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6757" t="16308" r="17217" b="14843"/>
          <a:stretch>
            <a:fillRect/>
          </a:stretch>
        </p:blipFill>
        <p:spPr bwMode="auto">
          <a:xfrm>
            <a:off x="0" y="857232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สี่เหลี่ยมผืนผ้า 6"/>
          <p:cNvSpPr/>
          <p:nvPr/>
        </p:nvSpPr>
        <p:spPr>
          <a:xfrm>
            <a:off x="120649" y="6453336"/>
            <a:ext cx="2736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 smtClean="0"/>
              <a:t>แหล่งข้อมูล</a:t>
            </a:r>
            <a:r>
              <a:rPr lang="en-US" sz="1400" dirty="0" smtClean="0"/>
              <a:t>: http://aidszeroportal.org/</a:t>
            </a:r>
            <a:endParaRPr lang="th-TH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8076" t="38419" r="82513" b="46319"/>
          <a:stretch>
            <a:fillRect/>
          </a:stretch>
        </p:blipFill>
        <p:spPr bwMode="auto">
          <a:xfrm>
            <a:off x="3786182" y="0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4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928934"/>
            <a:ext cx="8643998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71414"/>
            <a:ext cx="828680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u="sng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</a:t>
            </a: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เป็นการประเมินการดำเนินงานและการบริหารจัดการขององค์กร โดยขั้นตอนนี้ มีการให้คะแนน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คะแนน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มีการประกาศนโยบาย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เรื่องเอดส์ให้บุคลากรขององค์กรทราบอย่างทั่วถึง และเป็นลายลักษณ์อักษร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มีการจัดวางโครงสร้าง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ทีมงานรับผิดชอบการดำเนินงานตามนโยบายที่ประกาศ (</a:t>
            </a:r>
            <a:r>
              <a:rPr lang="en-US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มีการจัดทำแผน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ปฏิบัติการเพื่อป้องกันเอดส์และส่งเสริมการอยู่ร่วมกันในสถานที่ทำงาน (</a:t>
            </a:r>
            <a:r>
              <a:rPr lang="en-US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 </a:t>
            </a:r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มีการดำเนินงาน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เพื่อป้องกันเอดส์และส่งเสริมการอยู่ร่วมกัน</a:t>
            </a:r>
            <a:r>
              <a:rPr lang="th-TH" sz="1800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ในรอบปีที่ผ่านมา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 </a:t>
            </a:r>
            <a:r>
              <a:rPr lang="th-TH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ดังนี้</a:t>
            </a:r>
          </a:p>
          <a:p>
            <a:pPr marL="898525" lvl="1" indent="-4413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4.1 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มีกิจกรรมสร้างการเรียนรู้เรื่องเอดส์ให้กับบุคลากรขององค์กร เพื่อให้มีความรู้ ความเข้าใจ เรื่องเอดส์ที่ถูกต้อง และมีทัศนคติที่ดีในการอยู่ร่วมกัน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(35 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98525" lvl="1" indent="-4413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4.2 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มีกิจกรรมการให้ข้อมูลและคำปรึกษาเกี่ยวกับการตรวจหาการติดเชื้อ</a:t>
            </a:r>
            <a:r>
              <a:rPr lang="th-TH" sz="18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ไอวีโดยสมัครใจกับบุคลากร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(15 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98525" lvl="1" indent="-4413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4.3  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มีกิจกรรมส่งเสริมการป้องกันเอดส์ให้กับบุคลากรขององค์กร เช่น การจัด 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condom point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หรือตู้จำหน่ายถุงยางอนามัย (</a:t>
            </a: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คะแนน)</a:t>
            </a:r>
            <a:endParaRPr lang="en-US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th-TH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มีการติดตามประเมินผล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การดำเนินงาน/กิจกรรม เพื่อนำไปปรับปรุงแก้ไขและพัฒนาองค์กร (</a:t>
            </a:r>
            <a:r>
              <a:rPr lang="th-TH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 </a:t>
            </a:r>
            <a:r>
              <a:rPr lang="en-US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1800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ดังนี้</a:t>
            </a:r>
            <a:endParaRPr lang="en-US" sz="18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98525" lvl="1" indent="-4413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5.1 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ีรายงานแสดงความพึงพอใจของบุคลากรต่อการเข้าร่วมกิจกรรมและ/หรือความรู้ความเข้าใจเรื่องเอดส์และทัศนคติการอยู่ร่วมกับผู้ติดเชื้อ</a:t>
            </a:r>
            <a:r>
              <a:rPr lang="th-TH" sz="18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ไอวีของบุคลากร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5.2 </a:t>
            </a:r>
            <a:r>
              <a:rPr lang="th-TH" sz="1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ข้อเสนอแนะและแผนการดำเนินงานในปีต่อไป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5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6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8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9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639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933102"/>
            <a:ext cx="79928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วิธีการประเมิน</a:t>
            </a:r>
          </a:p>
          <a:p>
            <a:pPr marL="0" lvl="2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การตรวจสอบเอกสารต่างๆ ที่เกี่ยวข้องกับการดำเนินงาน เช่น คำสั่งต่างๆ เอกสารการจัดกิจกรรม รายงานผลการดำเนินงาน/ประเมินผล ฯลฯ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สอบถามหรือสัมภาษณ์ เป็นการเก็บรวบรวมข้อมูลโดยการสอบถามหรือสัมภาษณ์ผู้บริหาร คณะกรรมการ คณะทำงาน ผู้ประสานงาน หรือบุคคลที่เกี่ยวข้อง ตามเกณฑ์ประเมินแต่ละ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สุ่มสอบถาม เป็นการรวบรวมข้อมูลโดยใช้แบบสอบถามหรือการสัมภาษณ์ (กรณีที่ไม่สามารถอ่านแบบสอบถามได้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สำรวจสภาพจริงส่วนใหญ่เป็นการเก็บรวบรวมข้อมูลทางกายภาพ และประเมินตามสภาพจริง เช่น สถานที่ติดประกาศนโยบาย จุดติดตั้งถุงยางอนามัย เป็นต้น 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รายละเอียดเกณฑ์การประเมิน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717032"/>
            <a:ext cx="8136904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7544" y="188640"/>
            <a:ext cx="8136904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1560" y="332656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มีการกำหนดนโยบายและการถ่ายทอดนโยบาย (รวม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นโยบายองค์กรเรื่อง "การป้องกันและบริหารจัดการด้านเอดส์ในสถานที่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ทำงาน“ ครบถ้วน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คะแนน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นโยบายเป็นลายลักษณ์อักษรและมีวิธีการถ่ายทอดนโยบายให้บุคลากรทุกคนทราบ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คะแนน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th-TH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มีการจัดวางโครงสร้างทีมงานรับผิดชอบการดำเนินงานตามนโยบายที่ประกาศ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มีการวางโครงสร้างทีมงานรับผิดชอบการดำเนินงานตามนโยบายที่ประกาศ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260648"/>
            <a:ext cx="8136904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7544" y="476672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มีการจัดทำแผนงาน/โครงการ/กิจกรรมรองรับนโยบายที่ประกาศ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แผนปฏิบัติการ/โครงการ/กิจกรรม รองรับนโยบาย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โดย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การวิเคราะห์สถานการณ์/ ปัญหา/ช่องว่างการดำเนินงานตามนโยบายที่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การระบุกิจกรรมและระยะเวลาดำเนินการเพื่อแก้ไขปัญหาหรือเสริมศักยภาพที่สอดคล้องกับข้อ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ทรัพยากร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มีผู้รับผิดชอบ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มีส่วนร่วมจากฝ่ายต่างๆ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548680"/>
            <a:ext cx="8136904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7544" y="548680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มีการดำเนินงานเพื่อป้องกันเอดส์และส่งเสริมการอยู่ร่วมกันในรอบปีที่ผ่านมาจนถึงปัจจุบัน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(60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มีกิจกรรมสร้างการเรียนรู้เรื่องเอดส์ให้กับบุคลากรขององค์กร เพื่อให้มีความรู้ ความเข้าใจ เรื่องเอดส์ที่ถูกต้อง และมีทัศนคติที่ดีในการอยู่ร่วมกัน (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มีกิจกรรม</a:t>
            </a:r>
            <a:r>
              <a:rPr lang="th-TH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เรื่องเอดส์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 การรับ/แพร่เชื้อ การป้องกัน) </a:t>
            </a:r>
            <a:r>
              <a:rPr lang="th-TH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การสร้างความเข้าใจเรื่องการตีตราและการเลือกปฏิบัติ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ฯ) 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ความครอบคลุมของบุคลากร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เข้าร่วมกิจกรรมการเรียนรู้เรื่องเอดส์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 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ความครอบคลุมของ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เข้าร่วมกิจกรรมสร้างความเข้าใจเรื่องเอดส์ กับการตีตราและการเลือกปฏิบัติให้กับบุคลากรขององค์กร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928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การจัดกิจกรรมส่งเสริมการเข้าถึงบริการตรวจหาการติดเชื้อเอชไอวีแบบสมัครใจให้กับบุคลากรขององค์กร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คะแนน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จัดกิจกรรมที่ให้ข้อมูลและคำปรึกษาเกี่ยวกับการตรวจหาการติดเชื้อเอชไอวีโดยสมัครใจกับบุคลากร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คะแนน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มีการวางระบบการรักษาความลับเพื่อป้องกันการเปิดเผยผลการตรวจหาการติดเชื้อเอชไอวีกับบุคคลอื่น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(5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การส่งเสริมการเข้าถึงบริการป้องกันการติดเชื้อเอชไอวีให้กับบุคลากรขององค์กร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คะแนน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มีการจัดกิจกรรมส่งเสริมการป้องกันเอดส์ให้กับบุคลากรขององค์กร เช่น การจัดบริการถุงยางอนามัยหรือสารหล่อลื่น อุปกรณ์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(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กรณีเป็นผู้ให้บริการสุขภาพ) (10 คะแนน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ความพึงพอใจในการได้รับอุปกรณ์การป้องกันการติด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เชื้อ    เอช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ไอวี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93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48680"/>
            <a:ext cx="8136904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1560" y="548680"/>
            <a:ext cx="79928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มีการติดตามประเมินผลการดำเนินงาน/กิจกรรม เพื่อนำไปปรับปรุงแก้ไขและพัฒนาองค์กร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(15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th-TH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ายงานแสดงความพึงพอใจของบุคลากรต่อการเข้าร่วมกิจกรรมสร้างความรู้ความเข้าใจเรื่องเอดส์/การตีตรา และการเลือกปฏิบัติที่เกี่ยวข้องกับเอดส์ 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มีรายงานการประเมินความรู้ ทัศนคติ และพฤติกรรมของบุคลากร ก่อน-หลังการเข้าร่วมกิจกรรมสร้างความรู้ความเข้าใจเรื่องเอดส์ / การตีตรา และการเลือกปฏิบัติที่เกี่ยวข้องกับเอดส์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ข้อเสนอแนะและแผนการดำเนินงานในปีต่อไป (ที่สอดคล้องกับผลการวิเคราะห์ปัญหาอุปสรรคหรือช่องว่างของการทำงาน)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Admins\Pictures\New folder\20110928-124107-11844917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400600" cy="37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9672" y="49411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845090"/>
            <a:ext cx="2627313" cy="36933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ไม่มีผู้ติดเชื้อรายใหม่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695706" y="845090"/>
            <a:ext cx="31083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ไม่มีการเสียชีวิตจากเอดส์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807107" y="845090"/>
            <a:ext cx="333692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ไม่มีการตีตราและเลือกปฏิบัติ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7141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แผนยุทธศาสตร์ป้องกันและแก้ไขปัญหาเอดส์แห่งชาติ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พ.ศ.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2557 - 59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" y="2388582"/>
            <a:ext cx="4286248" cy="3293209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นวัตกรรมและการเปลี่ยนแปลง</a:t>
            </a: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sz="16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ยุทธศาสตร์ที่ 1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เร่งรัดขยายการป้องกันให้ครอบคลุมพื้นที่ และประชากรที่มีพฤติกรรมเสี่ยงและคาดว่าจะมีจำนวนการติดเชื้อฯใหม่มากที่สุด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ยุทธศาสตร์ที่ 2</a:t>
            </a:r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ยายการปกป้องทางสังคมและปรับเปลี่ยนสภาวะแวดล้อมทางกฎหมายที่มีความสำคัญต่อการป้องกันและการรักษ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ยุทธศาสตร์ที่ 3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เพิ่มความร่วมรับผิดชอบและเป็นเจ้าของร่วมในระดับประเทศ จังหวัด และท้องถิ่น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ยุทธศาสตร์ที่ 4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พัฒนาระบบข้อมูลเชิงยุทธศาสตร์เพื่อเพิ่มประสิทธิภาพการป้องกันและแก้ไขปัญหาเอดส์ในทุกระดับ 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4249868" y="2297290"/>
            <a:ext cx="4872037" cy="335476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การผสมผสานและบูรณาการให้มาตรการและแผนงานปัจจุบันมีคุณภาพ เข้มข้น และมีความยั่งยืน</a:t>
            </a:r>
          </a:p>
          <a:p>
            <a:pPr algn="ctr"/>
            <a:endParaRPr lang="th-TH" sz="2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ยุทธศาสตร์ที่ 5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ยกระดับคุณภาพมาตรการและแผนงานที่มีอยู่เดิมให้เข้มข้นขึ้นและบูรณาการ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Franklin Gothic Book" pitchFamily="34" charset="0"/>
              <a:buAutoNum type="arabicPeriod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ป้องกัน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การติดเชื้อฯ เมื่อแรกเกิด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Franklin Gothic Book" pitchFamily="34" charset="0"/>
              <a:buAutoNum type="arabicPeriod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ป้องกัน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การติดเชื้อฯ ในกลุ่มเด็กและเยาวชน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Franklin Gothic Book" pitchFamily="34" charset="0"/>
              <a:buAutoNum type="arabicPeriod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ส่งเสริม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การใช้ถุงยางอนามัยแบบบูรณาการ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Franklin Gothic Book" pitchFamily="34" charset="0"/>
              <a:buAutoNum type="arabicPeriod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บริการ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โลหิตปลอดภัย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Franklin Gothic Book" pitchFamily="34" charset="0"/>
              <a:buAutoNum type="arabicPeriod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ดูแล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รักษาและการให้ความช่วยเหลือแก่ผู้ติดเชื้อฯ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Franklin Gothic Book" pitchFamily="34" charset="0"/>
              <a:buAutoNum type="arabicPeriod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ดูแล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เด็กและครอบครัวที่ได้รับผลกระทบจากเอดส์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Franklin Gothic Book" pitchFamily="34" charset="0"/>
              <a:buAutoNum type="arabicPeriod"/>
            </a:pP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ลดการตีตราและการเลือกปฏิบัติ</a:t>
            </a:r>
            <a:endParaRPr lang="en-US" sz="1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buFont typeface="Franklin Gothic Book" pitchFamily="34" charset="0"/>
              <a:buAutoNum type="arabicPeriod"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การ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สื่อสาร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สาธารณะ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40474"/>
            <a:ext cx="1908175" cy="64611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i="1" dirty="0">
                <a:latin typeface="BrowalliaUPC" charset="0"/>
                <a:ea typeface="MS PGothic" charset="0"/>
                <a:cs typeface="BrowalliaUPC" charset="0"/>
              </a:rPr>
              <a:t>เคารพสิทธิและละเอียดอ่อนเรื่องเพศ</a:t>
            </a:r>
            <a:endParaRPr lang="en-US" sz="1800" b="1" i="1" dirty="0">
              <a:latin typeface="BrowalliaUPC" charset="0"/>
              <a:ea typeface="MS PGothic" charset="0"/>
              <a:cs typeface="BrowalliaUPC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65313" y="6140474"/>
            <a:ext cx="1698625" cy="64611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i="1">
                <a:latin typeface="BrowalliaUPC" charset="0"/>
                <a:ea typeface="MS PGothic" charset="0"/>
                <a:cs typeface="BrowalliaUPC" charset="0"/>
              </a:rPr>
              <a:t>เอดส์ไม่ใช่เพียงโรคและความเจ็บป่วย</a:t>
            </a:r>
            <a:endParaRPr lang="en-US" sz="1800" b="1" i="1">
              <a:latin typeface="BrowalliaUPC" charset="0"/>
              <a:ea typeface="MS PGothic" charset="0"/>
              <a:cs typeface="BrowalliaUPC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63938" y="6140474"/>
            <a:ext cx="1236662" cy="64611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i="1" dirty="0">
                <a:latin typeface="BrowalliaUPC" charset="0"/>
                <a:ea typeface="MS PGothic" charset="0"/>
                <a:cs typeface="BrowalliaUPC" charset="0"/>
              </a:rPr>
              <a:t>เสริมพลังอำนาจ</a:t>
            </a:r>
            <a:endParaRPr lang="en-US" sz="1600" dirty="0"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02325" y="6140474"/>
            <a:ext cx="1744663" cy="64611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i="1">
                <a:latin typeface="BrowalliaUPC" charset="0"/>
                <a:ea typeface="MS PGothic" charset="0"/>
                <a:cs typeface="BrowalliaUPC" charset="0"/>
              </a:rPr>
              <a:t>ภาวะผู้นำและเป็นเจ้าของ</a:t>
            </a:r>
            <a:endParaRPr lang="th-TH" sz="1000" b="1" i="1">
              <a:latin typeface="BrowalliaUPC" charset="0"/>
              <a:ea typeface="MS PGothic" charset="0"/>
              <a:cs typeface="BrowalliaUPC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46988" y="6140474"/>
            <a:ext cx="1497012" cy="64611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i="1" dirty="0">
                <a:latin typeface="Browallia New" charset="0"/>
                <a:ea typeface="MS PGothic" charset="0"/>
                <a:cs typeface="Browallia New" charset="0"/>
              </a:rPr>
              <a:t>ภาคีเครือข่ายการทำงาน</a:t>
            </a:r>
            <a:endParaRPr lang="en-US" sz="1800" i="1" dirty="0">
              <a:latin typeface="Browallia New" charset="0"/>
              <a:ea typeface="MS PGothic" charset="0"/>
              <a:cs typeface="Browallia New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54563" y="6138886"/>
            <a:ext cx="1185862" cy="6477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12713" indent="-11271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i="1">
                <a:latin typeface="BrowalliaUPC" charset="0"/>
                <a:ea typeface="MS PGothic" charset="0"/>
                <a:cs typeface="BrowalliaUPC" charset="0"/>
              </a:rPr>
              <a:t>มุ่งเน้นเป้าหมาย</a:t>
            </a:r>
            <a:endParaRPr lang="en-US" sz="1800" i="1">
              <a:latin typeface="BrowalliaUPC" charset="0"/>
              <a:ea typeface="MS PGothic" charset="0"/>
              <a:cs typeface="BrowalliaUPC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470" y="1214422"/>
            <a:ext cx="9072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ลดจำนวนผู้ติดเชื้อเอชไอวี	     ลดจำนวนคนตายจากเอดส์	          ลดการเลือกปฎิบัติในสถานบริการ     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รายใหม่ลง 2 ใน 3            	                ลงร้อยละ 50                                   ร้อยละ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88840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ทิศทางยุทธศาสตร์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00042"/>
            <a:ext cx="9144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เป้าหมายที่เป็นศูนย์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3224784" y="1700808"/>
            <a:ext cx="2643360" cy="402623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4944" y="5681791"/>
            <a:ext cx="9144000" cy="33855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แนวปฏิบัติแห่งชาติว่าด้วยการป้องกันและบริหารจัดการด้านเอดส์ในสถานที่ทำงาน</a:t>
            </a:r>
            <a:endPara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rc 2"/>
          <p:cNvSpPr/>
          <p:nvPr/>
        </p:nvSpPr>
        <p:spPr>
          <a:xfrm rot="1754745">
            <a:off x="2645983" y="4190114"/>
            <a:ext cx="1480149" cy="1639795"/>
          </a:xfrm>
          <a:prstGeom prst="arc">
            <a:avLst>
              <a:gd name="adj1" fmla="val 16200000"/>
              <a:gd name="adj2" fmla="val 1552121"/>
            </a:avLst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290507" flipH="1">
            <a:off x="4168266" y="5222486"/>
            <a:ext cx="854809" cy="707033"/>
          </a:xfrm>
          <a:prstGeom prst="arc">
            <a:avLst>
              <a:gd name="adj1" fmla="val 16200000"/>
              <a:gd name="adj2" fmla="val 1102721"/>
            </a:avLst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776"/>
            <a:ext cx="8507288" cy="6588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การส่งเสริมการนำ “</a:t>
            </a:r>
            <a:r>
              <a:rPr lang="th-TH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แนวปฏิบัติแห่งชาติว่าด้วยการป้องกันและบริหารจัดการด้านเอดส์ในสถานที่ทำงาน”</a:t>
            </a:r>
            <a:r>
              <a:rPr lang="th-TH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ไปใช้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มาตรการหนึ่งที่สำคัญที่จะนำไปสู่การยุติปัญหา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เอดส์</a:t>
            </a:r>
            <a:endParaRPr lang="th-TH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>
              <a:spcBef>
                <a:spcPts val="1200"/>
              </a:spcBef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ที่มุ่งเน้นให้ทุกหน่วยงาน  </a:t>
            </a:r>
            <a:r>
              <a:rPr lang="th-TH" sz="24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“เคารพ</a:t>
            </a:r>
            <a:r>
              <a:rPr lang="th-TH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 </a:t>
            </a:r>
            <a:r>
              <a:rPr lang="th-TH" sz="24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และไม่</a:t>
            </a:r>
            <a:r>
              <a:rPr lang="th-TH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</a:t>
            </a:r>
            <a:r>
              <a:rPr lang="th-TH" sz="24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ปฏิบัติกับคนทำงาน โดยใช้เอชไอวีเป็นเงื่อนไข”</a:t>
            </a:r>
            <a:endParaRPr lang="th-TH" sz="24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สอดคล้องกับหลักการ </a:t>
            </a:r>
            <a:r>
              <a:rPr lang="th-TH" sz="24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“การ</a:t>
            </a:r>
            <a:r>
              <a:rPr lang="th-TH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มีส่วนร่วมของทุกองค์กรและทุกภาค</a:t>
            </a:r>
            <a:r>
              <a:rPr lang="th-TH" sz="24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ส่วน”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</a:t>
            </a:r>
            <a:r>
              <a:rPr lang="th-TH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ทุกองค์กร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ทั้งภาครัฐและเอกชน </a:t>
            </a:r>
            <a:r>
              <a:rPr lang="th-TH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ควรร่วมกันดูแลคนทำงานในองค์กร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ซึ่งเป็นกลุ่มคนที่อยู่ในวัยเจริญพันธุ์ที่มีความเสี่ยงต่อการติดเชื้อเอชไอวี </a:t>
            </a:r>
            <a:r>
              <a:rPr lang="th-TH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ให้ปลอดภัยจากการติด</a:t>
            </a:r>
            <a:r>
              <a:rPr lang="th-TH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เชื้อเอช</a:t>
            </a:r>
            <a:r>
              <a:rPr lang="th-TH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ไอวี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และให้การเคารพสิทธิ สามารถอยู่ร่วมกันในที่ทำงานโดยไม่มีการเลือกปฏิบัติ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ใดๆ</a:t>
            </a:r>
          </a:p>
          <a:p>
            <a:pPr>
              <a:spcBef>
                <a:spcPts val="1200"/>
              </a:spcBef>
            </a:pP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กลุ่มคนทำงาน เป็นกลุ่มที่ถูกมองข้าม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ส่วนใหญ่เราทำงานกับกลุ่มประชาชนเป้าหมายที่เป็นผู้รับบริการเป็นหลัก </a:t>
            </a:r>
          </a:p>
          <a:p>
            <a:pPr>
              <a:spcBef>
                <a:spcPts val="1200"/>
              </a:spcBef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เป็นมาตรการที่มุ่งเน้นการทำงานกับกลุ่มประชากรทั่วไป </a:t>
            </a:r>
            <a:r>
              <a:rPr lang="th-TH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บนฐานแนวคิดที่ว่า “ทุกคนมีความเสี่ยงต่อการติดเชื้อเอชไอวี หากมีพฤติกรรมที่ไม่ป้องกัน” </a:t>
            </a:r>
            <a:endParaRPr lang="en-US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การส่งเสริมการนำ “แนวปฏิบัติแห่งชาติว่าด้วยการป้องกันและ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บริหารจัดการด้านเอดส์ในสถานที่ทำงาน” ไปใช้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1472" y="2928934"/>
            <a:ext cx="80010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เพื่อส่งเสริมให้องค์กรภาครัฐ และองค์กรปกครองส่วนท้องถิ่น เป็นตัวอย่างที่ดีในการ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เคารพสิทธิ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มนุษยชนของ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คนทำงาน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</a:t>
            </a:r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ดูแลส่งเสริม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คนทำงานปลอดภัยจากเอดส์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อยู่ร่วมกันในสถานที่ทำงาน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ตามแนวปฏิบัติแห่งชาติว่าด้วยการป้องกันและบริหารจัดการด้านเอดส์ในสถานที่ทำงาน</a:t>
            </a: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285860"/>
            <a:ext cx="8001056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การประกวดองค์กร 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“ดูแล ห่วงใย ใส่ใจ ป้องกันเอดส์ในที่ทำงาน”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 2559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กลุ่ม 5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7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6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10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11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9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725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70" y="116632"/>
            <a:ext cx="8229600" cy="936104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2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แนวปฏิบัติแห่งชาติว่าด้วยการป้องกันและบริหารจัดการด้านเอดส์ในสถานที่ทำงาน</a:t>
            </a:r>
            <a:endParaRPr lang="th-TH" sz="28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" y="6550247"/>
            <a:ext cx="9144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th-TH" sz="1400" b="1" dirty="0">
              <a:solidFill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arset="-34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-357222" y="6000768"/>
            <a:ext cx="1785950" cy="798069"/>
            <a:chOff x="-214346" y="5786454"/>
            <a:chExt cx="1785950" cy="798069"/>
          </a:xfrm>
        </p:grpSpPr>
        <p:pic>
          <p:nvPicPr>
            <p:cNvPr id="6" name="Picture 3" descr="C:\Users\lenovo\Pictures\Heart\lBBD-2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5786454"/>
              <a:ext cx="928662" cy="79806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-214346" y="5967731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800" b="1" dirty="0" smtClean="0">
                  <a:latin typeface="TH NiramitIT๙ " pitchFamily="2" charset="-34"/>
                  <a:ea typeface="FangSong" pitchFamily="49" charset="-122"/>
                  <a:cs typeface="TH NiramitIT๙ " pitchFamily="2" charset="-34"/>
                </a:rPr>
                <a:t>ดูแล ห่วงใย </a:t>
              </a:r>
            </a:p>
            <a:p>
              <a:pPr algn="ctr"/>
              <a:r>
                <a:rPr lang="th-TH" sz="800" b="1" dirty="0" smtClean="0">
                  <a:latin typeface="TH NiramitIT๙ " pitchFamily="2" charset="-34"/>
                  <a:ea typeface="FangSong" pitchFamily="49" charset="-122"/>
                  <a:cs typeface="TH NiramitIT๙ " pitchFamily="2" charset="-34"/>
                </a:rPr>
                <a:t>ใส่ใจป้องกันเอดส์</a:t>
              </a:r>
            </a:p>
            <a:p>
              <a:pPr algn="ctr"/>
              <a:r>
                <a:rPr lang="th-TH" sz="800" b="1" dirty="0" smtClean="0">
                  <a:latin typeface="TH NiramitIT๙ " pitchFamily="2" charset="-34"/>
                  <a:ea typeface="FangSong" pitchFamily="49" charset="-122"/>
                  <a:cs typeface="TH NiramitIT๙ " pitchFamily="2" charset="-34"/>
                </a:rPr>
                <a:t>ในที่ทำงาน</a:t>
              </a:r>
              <a:endParaRPr lang="th-TH" sz="800" dirty="0">
                <a:latin typeface="TH NiramitIT๙ " pitchFamily="2" charset="-34"/>
                <a:ea typeface="FangSong" pitchFamily="49" charset="-122"/>
                <a:cs typeface="TH NiramitIT๙ " pitchFamily="2" charset="-34"/>
              </a:endParaRPr>
            </a:p>
          </p:txBody>
        </p:sp>
      </p:grpSp>
      <p:pic>
        <p:nvPicPr>
          <p:cNvPr id="8" name="Picture 7" descr="logoกรมใส cop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9620" y="5929330"/>
            <a:ext cx="923900" cy="8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thailandaids.org/main/images/BookCover/regulation-aids-in-workplace-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2604011" cy="38033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488" y="1249434"/>
            <a:ext cx="6286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1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ในประกาศนี้</a:t>
            </a:r>
          </a:p>
          <a:p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“ผู้ติดเชื้อเอชไอวี”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ผู้ได้รับเชื้อเอชไอวีเข้าสู่ร่างกาย แต่ร่างกายยังแข็งแรง และสามารถทำงานได้</a:t>
            </a:r>
          </a:p>
          <a:p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“ผู้ป่วยเอดส์”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ผู้ติดเชื้อเอชไอวีที่มีภูมิภาวะคุ้มกันบกพร่อง และมีความเจ็บป่วยด้วยโรคฉวยโอกาส ซึ่งภาวะภูมิคุ้มกันบกพร่องและความเจ็บป่วยเหล่านี้ สามารถดูแลรักษาให้หายได้</a:t>
            </a:r>
          </a:p>
          <a:p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“ผู้ได้รับผลกระทบ”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ครอบครัวของผู้ติดเชื้อเอชไอวีและผู้ป่วยเอดส์ หรือผู้ที่เกี่ยวข้องกับผู้ติดเชื้อเอชไอวีและผู้ป่วยเอดส์ และได้รับผลกระทบจากเอดส์ทางด้านสังคม จิตใจ และเศรษฐกิจ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42876" y="5072074"/>
            <a:ext cx="2714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http://www.thailandaids.org/main/index.php/2014-02-17-04-23-20</a:t>
            </a:r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600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“ผู้จ้างงาน”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ผู้ซึ่งตกลงรับคนทำงานเข้าทำงานเข้าทำงาน โดยจ่ายค่าจ้าง เงินเดือน ค่าตอบแทน ส่วนแบ่ง หรือสิ่งตอบแทนอื่นที่ไม่ใช่ตัวเงิน ไม่ว่าจะเรียกชื่ออย่างไร และให้หมายความรวมถึง ผู้บริหารหรือผู้บังคับบัญชาในหน่วยงานของรัฐ ตัวแทน ผู้มีอำนาจกระทำการแทน หรือผู้ซึ่งได้รับมอบหมายให้ทำงานแทนบุคคลดังกล่าว</a:t>
            </a:r>
          </a:p>
          <a:p>
            <a:pPr marL="0" indent="0">
              <a:buNone/>
            </a:pPr>
            <a:endParaRPr lang="th-TH" sz="22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“คนทำงาน”</a:t>
            </a:r>
            <a:r>
              <a:rPr lang="th-TH" sz="2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ผู้ซึ่งทำงานเพื่อรับค่าจ้าง เงินเดือน  ค่าตอบแทน ส่วนแบ่ง หรือสิ่งตอบแทนอื่นๆ ที่ไม่ใช่ตัวเงิน ไม่ว่าจะเรียกชื่ออย่างไร เช่น ลูกจ้างเอกชน พนักงานรัฐวิสาหกิจ ข้าราชการ พนักงานราชการ ลูกจ้างประจำ และหมายความรวมถึงพนักงานบริการทุกประเภท</a:t>
            </a:r>
          </a:p>
          <a:p>
            <a:pPr marL="0" indent="0">
              <a:buNone/>
            </a:pPr>
            <a:endParaRPr lang="th-TH" sz="2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“องค์กรของคนทำงาน”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องค์กรที่คนทำงานร่วมกันจัดตั้งขึ้นเพื่อเป็นตัวแทนของคนทำงานในการเจรจาต่อรอง คุ้มครองสิทธิเสรีภาพ และพัฒนาคนทำงาน ไม่ว่าจะเรียกชื่ออย่างไร เช่น สหภาพแรงงาน สภาพแรงงาน หรือสมาพันธ์แรงงาน</a:t>
            </a:r>
          </a:p>
          <a:p>
            <a:pPr marL="0" indent="0">
              <a:buNone/>
            </a:pPr>
            <a:endParaRPr lang="th-TH" sz="2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2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กลุ่ม 3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5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4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8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9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600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22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“หน่วยงานของรัฐ”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ราชการส่วนกลาง ราชการส่วนภูมิภาค ราชการส่วนท้องถิ่น รัฐวิสาหกิจ องค์กรอิสระ และหน่วยงานอื่นๆ ของรัฐ</a:t>
            </a:r>
          </a:p>
          <a:p>
            <a:pPr marL="0" indent="0">
              <a:buNone/>
            </a:pPr>
            <a:endParaRPr lang="th-TH" sz="22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“สถานที่ทำงาน”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ที่ทำงานของคนทำงานแต่ละแห่ง</a:t>
            </a:r>
          </a:p>
          <a:p>
            <a:pPr marL="0" indent="0">
              <a:buNone/>
            </a:pPr>
            <a:endParaRPr lang="th-TH" sz="22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“คณะกรรมการ”</a:t>
            </a:r>
            <a:r>
              <a:rPr lang="th-TH" sz="2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หมายความว่า คณะกรรมการแห่งชาติว่าด้วยการป้องกันและแก้ไขปัญหาเอดส์</a:t>
            </a:r>
          </a:p>
          <a:p>
            <a:pPr marL="0" indent="0">
              <a:buNone/>
            </a:pPr>
            <a:endParaRPr lang="th-TH" sz="22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 2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ประกาศนี้ใช้กับ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หน่วยงานของรัฐ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สถานที่ทำงานของเอกชนทุกประเภท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th-TH" sz="2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สถานที่ทำงานอื่นๆ ตามที่คช.ปอ.กำหนด</a:t>
            </a:r>
            <a:endParaRPr lang="en-US" sz="2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22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2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กลุ่ม 3"/>
          <p:cNvGrpSpPr/>
          <p:nvPr/>
        </p:nvGrpSpPr>
        <p:grpSpPr>
          <a:xfrm>
            <a:off x="-357222" y="5929330"/>
            <a:ext cx="9501190" cy="928694"/>
            <a:chOff x="-357222" y="5929330"/>
            <a:chExt cx="9501190" cy="928694"/>
          </a:xfrm>
        </p:grpSpPr>
        <p:sp>
          <p:nvSpPr>
            <p:cNvPr id="5" name="Rectangle 7"/>
            <p:cNvSpPr/>
            <p:nvPr/>
          </p:nvSpPr>
          <p:spPr>
            <a:xfrm>
              <a:off x="-32" y="6550247"/>
              <a:ext cx="914400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th-TH" sz="1400" b="1" dirty="0">
                <a:solidFill>
                  <a:schemeClr val="bg1"/>
                </a:solidFill>
                <a:latin typeface="JasmineUPC" pitchFamily="18" charset="-34"/>
                <a:ea typeface="Tahoma" pitchFamily="34" charset="0"/>
                <a:cs typeface="JasmineUPC" pitchFamily="18" charset="-34"/>
              </a:endParaRPr>
            </a:p>
          </p:txBody>
        </p:sp>
        <p:grpSp>
          <p:nvGrpSpPr>
            <p:cNvPr id="4" name="Group 8"/>
            <p:cNvGrpSpPr/>
            <p:nvPr/>
          </p:nvGrpSpPr>
          <p:grpSpPr>
            <a:xfrm>
              <a:off x="-357222" y="6000768"/>
              <a:ext cx="1785950" cy="798069"/>
              <a:chOff x="-214346" y="5786454"/>
              <a:chExt cx="1785950" cy="798069"/>
            </a:xfrm>
          </p:grpSpPr>
          <p:pic>
            <p:nvPicPr>
              <p:cNvPr id="8" name="Picture 3" descr="C:\Users\lenovo\Pictures\Heart\lBBD-2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5786454"/>
                <a:ext cx="928662" cy="798069"/>
              </a:xfrm>
              <a:prstGeom prst="rect">
                <a:avLst/>
              </a:prstGeom>
              <a:noFill/>
            </p:spPr>
          </p:pic>
          <p:sp>
            <p:nvSpPr>
              <p:cNvPr id="9" name="Rectangle 5"/>
              <p:cNvSpPr/>
              <p:nvPr/>
            </p:nvSpPr>
            <p:spPr>
              <a:xfrm>
                <a:off x="-214346" y="5967731"/>
                <a:ext cx="17859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ดูแล ห่วงใย 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ใส่ใจป้องกันเอดส์</a:t>
                </a:r>
              </a:p>
              <a:p>
                <a:pPr algn="ctr"/>
                <a:r>
                  <a:rPr lang="th-TH" sz="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ในที่ทำงาน</a:t>
                </a:r>
                <a:endParaRPr lang="th-TH" sz="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" name="Picture 7" descr="logoกรมใส cop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9620" y="5929330"/>
              <a:ext cx="923900" cy="8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4323</Words>
  <Application>Microsoft Office PowerPoint</Application>
  <PresentationFormat>นำเสนอทางหน้าจอ (4:3)</PresentationFormat>
  <Paragraphs>758</Paragraphs>
  <Slides>38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54" baseType="lpstr">
      <vt:lpstr>MS PGothic</vt:lpstr>
      <vt:lpstr>Aharoni</vt:lpstr>
      <vt:lpstr>Angsana New</vt:lpstr>
      <vt:lpstr>Arial</vt:lpstr>
      <vt:lpstr>Browallia New</vt:lpstr>
      <vt:lpstr>BrowalliaUPC</vt:lpstr>
      <vt:lpstr>Calibri</vt:lpstr>
      <vt:lpstr>Cordia New</vt:lpstr>
      <vt:lpstr>FangSong</vt:lpstr>
      <vt:lpstr>Franklin Gothic Book</vt:lpstr>
      <vt:lpstr>JasmineUPC</vt:lpstr>
      <vt:lpstr>Symbol</vt:lpstr>
      <vt:lpstr>Tahoma</vt:lpstr>
      <vt:lpstr>TH NiramitIT๙ </vt:lpstr>
      <vt:lpstr>Wingdings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การส่งเสริมการนำ “แนวปฏิบัติแห่งชาติว่าด้วยการป้องกันและ บริหารจัดการด้านเอดส์ในสถานที่ทำงาน” ไปใช้</vt:lpstr>
      <vt:lpstr>แนวปฏิบัติแห่งชาติว่าด้วยการป้องกันและบริหารจัดการด้านเอดส์ในสถานที่ทำงาน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การส่งเสริมการนำ “แนวปฏิบัติแห่งชาติว่าด้วยการป้องกันและ บริหารจัดการด้านเอดส์ในสถานที่ทำงาน” ไปใช้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จำนวนหน่วยงานที่เข้าร่วมประกวดองค์กร "ดูแล ห่วงใย ใส่ใจ ป้องกันเอดส์ในที่ทำงาน“ สำนักงานป้องกันควบคุมโรคที่ 7 จังหวัดขอนแก่น</vt:lpstr>
      <vt:lpstr>จำนวนหน่วยงานที่เข้าร่วมประกวดองค์กร "ดูแล ห่วงใย ใส่ใจ ป้องกันเอดส์ในที่ทำงาน“ สำนักงานป้องกันควบคุมโรคที่ 8 จังหวัดอุดรธานี</vt:lpstr>
      <vt:lpstr>จำนวนหน่วยงานที่เข้าร่วมประกวดองค์กร "ดูแล ห่วงใย ใส่ใจ ป้องกันเอดส์ในที่ทำงาน“ สำนักงานป้องกันควบคุมโรคที่ 7 จังหวัดขอนแก่น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รายละเอียดเกณฑ์การประเมิน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lenovo</dc:creator>
  <cp:lastModifiedBy>BANANA</cp:lastModifiedBy>
  <cp:revision>236</cp:revision>
  <dcterms:created xsi:type="dcterms:W3CDTF">2015-10-30T02:28:03Z</dcterms:created>
  <dcterms:modified xsi:type="dcterms:W3CDTF">2016-07-22T06:49:56Z</dcterms:modified>
</cp:coreProperties>
</file>