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424" r:id="rId2"/>
    <p:sldId id="425" r:id="rId3"/>
    <p:sldId id="426" r:id="rId4"/>
    <p:sldId id="382" r:id="rId5"/>
    <p:sldId id="379" r:id="rId6"/>
    <p:sldId id="384" r:id="rId7"/>
    <p:sldId id="380" r:id="rId8"/>
    <p:sldId id="381" r:id="rId9"/>
    <p:sldId id="462" r:id="rId10"/>
    <p:sldId id="427" r:id="rId11"/>
    <p:sldId id="433" r:id="rId12"/>
    <p:sldId id="434" r:id="rId13"/>
    <p:sldId id="465" r:id="rId14"/>
    <p:sldId id="464" r:id="rId15"/>
    <p:sldId id="466" r:id="rId16"/>
    <p:sldId id="463" r:id="rId17"/>
  </p:sldIdLst>
  <p:sldSz cx="9144000" cy="6858000" type="screen4x3"/>
  <p:notesSz cx="666273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00FF00"/>
    <a:srgbClr val="6CBFC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71" autoAdjust="0"/>
  </p:normalViewPr>
  <p:slideViewPr>
    <p:cSldViewPr>
      <p:cViewPr>
        <p:scale>
          <a:sx n="80" d="100"/>
          <a:sy n="80" d="100"/>
        </p:scale>
        <p:origin x="-10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H SarabunPSK" pitchFamily="34" charset="-34"/>
                <a:cs typeface="TH SarabunPSK" pitchFamily="34" charset="-34"/>
              </a:defRPr>
            </a:pP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จำนวนผู้เสียชีวิต</a:t>
            </a:r>
            <a:r>
              <a:rPr lang="th-TH" sz="1800" baseline="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ปีงบ</a:t>
            </a:r>
            <a:r>
              <a:rPr lang="th-TH" sz="1800" baseline="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aseline="0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sz="1800" baseline="0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1800" baseline="0" dirty="0" smtClean="0">
                <a:latin typeface="TH SarabunPSK" pitchFamily="34" charset="-34"/>
                <a:cs typeface="TH SarabunPSK" pitchFamily="34" charset="-34"/>
              </a:rPr>
              <a:t>2561 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c:rich>
      </c:tx>
      <c:layout>
        <c:manualLayout>
          <c:xMode val="edge"/>
          <c:yMode val="edge"/>
          <c:x val="0.21092568508229642"/>
          <c:y val="2.635463737698756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565617213527821"/>
          <c:y val="0.12304871141624719"/>
          <c:w val="0.65223406135390161"/>
          <c:h val="0.774625011037008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2560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2323006090468787E-2"/>
                  <c:y val="9.0395362267125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ตค.</c:v>
                </c:pt>
                <c:pt idx="1">
                  <c:v>พย.</c:v>
                </c:pt>
                <c:pt idx="2">
                  <c:v>ธค.</c:v>
                </c:pt>
                <c:pt idx="3">
                  <c:v>มค.</c:v>
                </c:pt>
                <c:pt idx="4">
                  <c:v>กพ.</c:v>
                </c:pt>
                <c:pt idx="5">
                  <c:v>มีค.</c:v>
                </c:pt>
                <c:pt idx="6">
                  <c:v>เมย.</c:v>
                </c:pt>
                <c:pt idx="7">
                  <c:v>พค.</c:v>
                </c:pt>
                <c:pt idx="8">
                  <c:v>มิย.</c:v>
                </c:pt>
                <c:pt idx="9">
                  <c:v>กค.</c:v>
                </c:pt>
                <c:pt idx="10">
                  <c:v>สค.</c:v>
                </c:pt>
                <c:pt idx="11">
                  <c:v>กย.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dPt>
            <c:idx val="1"/>
            <c:marker>
              <c:spPr>
                <a:ln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9"/>
            <c:marker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4.848450913570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716809744750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ตค.</c:v>
                </c:pt>
                <c:pt idx="1">
                  <c:v>พย.</c:v>
                </c:pt>
                <c:pt idx="2">
                  <c:v>ธค.</c:v>
                </c:pt>
                <c:pt idx="3">
                  <c:v>มค.</c:v>
                </c:pt>
                <c:pt idx="4">
                  <c:v>กพ.</c:v>
                </c:pt>
                <c:pt idx="5">
                  <c:v>มีค.</c:v>
                </c:pt>
                <c:pt idx="6">
                  <c:v>เมย.</c:v>
                </c:pt>
                <c:pt idx="7">
                  <c:v>พค.</c:v>
                </c:pt>
                <c:pt idx="8">
                  <c:v>มิย.</c:v>
                </c:pt>
                <c:pt idx="9">
                  <c:v>กค.</c:v>
                </c:pt>
                <c:pt idx="10">
                  <c:v>สค.</c:v>
                </c:pt>
                <c:pt idx="11">
                  <c:v>กย.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545664"/>
        <c:axId val="296436864"/>
      </c:lineChart>
      <c:catAx>
        <c:axId val="296545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96436864"/>
        <c:crosses val="autoZero"/>
        <c:auto val="1"/>
        <c:lblAlgn val="ctr"/>
        <c:lblOffset val="100"/>
        <c:noMultiLvlLbl val="0"/>
      </c:catAx>
      <c:valAx>
        <c:axId val="296436864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TH SarabunPSK" pitchFamily="34" charset="-34"/>
                    <a:cs typeface="TH SarabunPSK" pitchFamily="34" charset="-34"/>
                  </a:defRPr>
                </a:pPr>
                <a:r>
                  <a:rPr lang="th-TH" sz="1400" dirty="0" smtClean="0">
                    <a:latin typeface="TH SarabunPSK" pitchFamily="34" charset="-34"/>
                    <a:cs typeface="TH SarabunPSK" pitchFamily="34" charset="-34"/>
                  </a:rPr>
                  <a:t>จำนวนผู้เสียชีวิต</a:t>
                </a:r>
                <a:r>
                  <a:rPr lang="th-TH" sz="1400" baseline="0" dirty="0" smtClean="0">
                    <a:latin typeface="TH SarabunPSK" pitchFamily="34" charset="-34"/>
                    <a:cs typeface="TH SarabunPSK" pitchFamily="34" charset="-34"/>
                  </a:rPr>
                  <a:t> (ราย)</a:t>
                </a:r>
                <a:endParaRPr lang="th-TH" sz="1400" dirty="0">
                  <a:latin typeface="TH SarabunPSK" pitchFamily="34" charset="-34"/>
                  <a:cs typeface="TH SarabunPSK" pitchFamily="34" charset="-34"/>
                </a:endParaRPr>
              </a:p>
            </c:rich>
          </c:tx>
          <c:layout>
            <c:manualLayout>
              <c:xMode val="edge"/>
              <c:yMode val="edge"/>
              <c:x val="2.3998287456292199E-2"/>
              <c:y val="0.1959368050474839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96545664"/>
        <c:crosses val="autoZero"/>
        <c:crossBetween val="between"/>
        <c:majorUnit val="1"/>
        <c:minorUnit val="0.1"/>
      </c:valAx>
    </c:plotArea>
    <c:legend>
      <c:legendPos val="r"/>
      <c:layout>
        <c:manualLayout>
          <c:xMode val="edge"/>
          <c:yMode val="edge"/>
          <c:x val="0.69879267164804715"/>
          <c:y val="0.12154720949968971"/>
          <c:w val="0.24225278626857619"/>
          <c:h val="0.12813004068078387"/>
        </c:manualLayout>
      </c:layout>
      <c:overlay val="0"/>
      <c:spPr>
        <a:noFill/>
      </c:spPr>
      <c:txPr>
        <a:bodyPr/>
        <a:lstStyle/>
        <a:p>
          <a:pPr>
            <a:defRPr sz="1600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H SarabunPSK" pitchFamily="34" charset="-34"/>
                <a:cs typeface="TH SarabunPSK" pitchFamily="34" charset="-34"/>
              </a:defRPr>
            </a:pP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การเกิดอุบัติเหตุแยกตามพาหนะ ปี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2561 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รถจักรยานยนต์</c:v>
                </c:pt>
                <c:pt idx="1">
                  <c:v>รถกระบะ</c:v>
                </c:pt>
                <c:pt idx="2">
                  <c:v>รถอีแต๋น</c:v>
                </c:pt>
                <c:pt idx="3">
                  <c:v>รถบรรทุก</c:v>
                </c:pt>
                <c:pt idx="4">
                  <c:v>รถสามล้อเครื่อง</c:v>
                </c:pt>
                <c:pt idx="5">
                  <c:v>คนเดินเท้า</c:v>
                </c:pt>
                <c:pt idx="6">
                  <c:v>รถจักรยาน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228</c:v>
                </c:pt>
                <c:pt idx="1">
                  <c:v>15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560896"/>
        <c:axId val="296566784"/>
      </c:barChart>
      <c:catAx>
        <c:axId val="29656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96566784"/>
        <c:crosses val="autoZero"/>
        <c:auto val="1"/>
        <c:lblAlgn val="ctr"/>
        <c:lblOffset val="100"/>
        <c:noMultiLvlLbl val="0"/>
      </c:catAx>
      <c:valAx>
        <c:axId val="29656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H SarabunPSK" pitchFamily="34" charset="-34"/>
                <a:cs typeface="TH SarabunPSK" pitchFamily="34" charset="-34"/>
              </a:defRPr>
            </a:pPr>
            <a:endParaRPr lang="th-TH"/>
          </a:p>
        </c:txPr>
        <c:crossAx val="29656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สถานที่เสียชีวิต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เสียชีวิตที่จุดเกิดเหตุ</c:v>
                </c:pt>
                <c:pt idx="1">
                  <c:v>เสียชีวิตที่รพ.อุดรธานี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07744"/>
        <c:axId val="296609664"/>
      </c:barChart>
      <c:catAx>
        <c:axId val="296607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สถานที่เสียชีวิต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96609664"/>
        <c:crosses val="autoZero"/>
        <c:auto val="1"/>
        <c:lblAlgn val="ctr"/>
        <c:lblOffset val="100"/>
        <c:noMultiLvlLbl val="0"/>
      </c:catAx>
      <c:valAx>
        <c:axId val="296609664"/>
        <c:scaling>
          <c:orientation val="minMax"/>
          <c:max val="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จำนวนคน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96607744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 แสดง ช่วงอายุที่เกิดอุบัติเหตุ </a:t>
            </a:r>
            <a:r>
              <a:rPr lang="th-TH" dirty="0"/>
              <a:t>(ราย</a:t>
            </a:r>
            <a:r>
              <a:rPr lang="th-TH" dirty="0" smtClean="0"/>
              <a:t>) ปี </a:t>
            </a:r>
            <a:r>
              <a:rPr lang="en-US" dirty="0" smtClean="0"/>
              <a:t>2561</a:t>
            </a:r>
            <a:endParaRPr lang="th-TH" dirty="0"/>
          </a:p>
        </c:rich>
      </c:tx>
      <c:layout>
        <c:manualLayout>
          <c:xMode val="edge"/>
          <c:yMode val="edge"/>
          <c:x val="0.29835110913602192"/>
          <c:y val="5.732899022801328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74146177490293"/>
          <c:y val="0.13180456026058593"/>
          <c:w val="0.71394251540901965"/>
          <c:h val="0.61084059606555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ช่วงอายุ (ราย)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6CBFCA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cat>
            <c:strRef>
              <c:f>Sheet1!$A$2:$A$14</c:f>
              <c:strCache>
                <c:ptCount val="13"/>
                <c:pt idx="0">
                  <c:v>0- 5 ปี</c:v>
                </c:pt>
                <c:pt idx="1">
                  <c:v> 5 - 9 ปี</c:v>
                </c:pt>
                <c:pt idx="2">
                  <c:v> 10 - 14ปี</c:v>
                </c:pt>
                <c:pt idx="3">
                  <c:v>15 - 19 ปี</c:v>
                </c:pt>
                <c:pt idx="4">
                  <c:v> 20 - 24 ปี</c:v>
                </c:pt>
                <c:pt idx="5">
                  <c:v> 25 - 29 ปี</c:v>
                </c:pt>
                <c:pt idx="6">
                  <c:v> 30 - 34 ปี</c:v>
                </c:pt>
                <c:pt idx="7">
                  <c:v> 35 - 39 ปี</c:v>
                </c:pt>
                <c:pt idx="8">
                  <c:v> 40 - 44 ปี</c:v>
                </c:pt>
                <c:pt idx="9">
                  <c:v> 45 - 49 ปี</c:v>
                </c:pt>
                <c:pt idx="10">
                  <c:v> 50 - 54 ปี</c:v>
                </c:pt>
                <c:pt idx="11">
                  <c:v> 55 - 59 ปี</c:v>
                </c:pt>
                <c:pt idx="12">
                  <c:v> 60 ปีขึ้นไป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</c:v>
                </c:pt>
                <c:pt idx="1">
                  <c:v>8</c:v>
                </c:pt>
                <c:pt idx="2">
                  <c:v>34</c:v>
                </c:pt>
                <c:pt idx="3">
                  <c:v>59</c:v>
                </c:pt>
                <c:pt idx="4">
                  <c:v>19</c:v>
                </c:pt>
                <c:pt idx="5">
                  <c:v>23</c:v>
                </c:pt>
                <c:pt idx="6">
                  <c:v>12</c:v>
                </c:pt>
                <c:pt idx="7">
                  <c:v>19</c:v>
                </c:pt>
                <c:pt idx="8">
                  <c:v>15</c:v>
                </c:pt>
                <c:pt idx="9">
                  <c:v>17</c:v>
                </c:pt>
                <c:pt idx="10">
                  <c:v>15</c:v>
                </c:pt>
                <c:pt idx="11">
                  <c:v>11</c:v>
                </c:pt>
                <c:pt idx="1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087744"/>
        <c:axId val="297089280"/>
        <c:axId val="0"/>
      </c:bar3DChart>
      <c:catAx>
        <c:axId val="297087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97089280"/>
        <c:crosses val="autoZero"/>
        <c:auto val="1"/>
        <c:lblAlgn val="ctr"/>
        <c:lblOffset val="100"/>
        <c:noMultiLvlLbl val="0"/>
      </c:catAx>
      <c:valAx>
        <c:axId val="2970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08774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>
        <c:manualLayout>
          <c:xMode val="edge"/>
          <c:yMode val="edge"/>
          <c:x val="0.86826570551990001"/>
          <c:y val="0.14323958039447068"/>
          <c:w val="0.13173429448010096"/>
          <c:h val="0.800582728461873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อาชีพที่เกิดอุบัติเหตุ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เกษตรกร</c:v>
                </c:pt>
                <c:pt idx="1">
                  <c:v>ค้าขาย</c:v>
                </c:pt>
                <c:pt idx="2">
                  <c:v>นักเรียน/นักศึกษา</c:v>
                </c:pt>
                <c:pt idx="3">
                  <c:v>ข้าราชการ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122</c:v>
                </c:pt>
                <c:pt idx="1">
                  <c:v>5</c:v>
                </c:pt>
                <c:pt idx="2">
                  <c:v>131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dirty="0"/>
              <a:t>ประเภท</a:t>
            </a:r>
            <a:r>
              <a:rPr lang="th-TH" dirty="0" smtClean="0"/>
              <a:t>พาหนะที่เกิดอุบัติเหตุ</a:t>
            </a:r>
            <a:endParaRPr lang="th-TH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ประเภทพาหนะ</c:v>
                </c:pt>
              </c:strCache>
            </c:strRef>
          </c:tx>
          <c:explosion val="25"/>
          <c:dPt>
            <c:idx val="2"/>
            <c:bubble3D val="0"/>
            <c:explosion val="15"/>
          </c:dPt>
          <c:dLbls>
            <c:txPr>
              <a:bodyPr/>
              <a:lstStyle/>
              <a:p>
                <a:pPr>
                  <a:defRPr sz="1400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จักรยานยนต์ : 228</c:v>
                </c:pt>
                <c:pt idx="1">
                  <c:v>ปิ๊กอัพ :15</c:v>
                </c:pt>
                <c:pt idx="2">
                  <c:v>สามล้อเครื่อ่ง :1</c:v>
                </c:pt>
                <c:pt idx="3">
                  <c:v>รถบรรทุก  : 3</c:v>
                </c:pt>
                <c:pt idx="4">
                  <c:v>จักรยาน/สามล้อถีบ : 1</c:v>
                </c:pt>
                <c:pt idx="5">
                  <c:v>รถอีแต๋น : 8</c:v>
                </c:pt>
                <c:pt idx="6">
                  <c:v>คนเดินเท้า ;8</c:v>
                </c:pt>
                <c:pt idx="7">
                  <c:v>ซาเล้ง :1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228</c:v>
                </c:pt>
                <c:pt idx="1">
                  <c:v>15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8</c:v>
                </c:pt>
                <c:pt idx="6">
                  <c:v>8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62122403475927E-2"/>
          <c:y val="2.2477052246922268E-2"/>
          <c:w val="0.95233787759652588"/>
          <c:h val="0.67246849668653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ดื่มแอลกอฮอร์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นร./นศ.</c:v>
                </c:pt>
                <c:pt idx="1">
                  <c:v>เกษตกร</c:v>
                </c:pt>
                <c:pt idx="2">
                  <c:v>ข้าราชการ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102</c:v>
                </c:pt>
                <c:pt idx="1">
                  <c:v>80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ไม่สวมหมวกกันน๊อค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นร./นศ.</c:v>
                </c:pt>
                <c:pt idx="1">
                  <c:v>เกษตกร</c:v>
                </c:pt>
                <c:pt idx="2">
                  <c:v>ข้าราชการ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87</c:v>
                </c:pt>
                <c:pt idx="1">
                  <c:v>86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97629568"/>
        <c:axId val="297631104"/>
        <c:axId val="0"/>
      </c:bar3DChart>
      <c:catAx>
        <c:axId val="297629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297631104"/>
        <c:crosses val="autoZero"/>
        <c:auto val="1"/>
        <c:lblAlgn val="ctr"/>
        <c:lblOffset val="100"/>
        <c:noMultiLvlLbl val="0"/>
      </c:catAx>
      <c:valAx>
        <c:axId val="29763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97629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030325850618899"/>
          <c:y val="0.73818448108351165"/>
          <c:w val="0.80752287820562518"/>
          <c:h val="0.26181551891648902"/>
        </c:manualLayout>
      </c:layout>
      <c:overlay val="0"/>
      <c:txPr>
        <a:bodyPr/>
        <a:lstStyle/>
        <a:p>
          <a:pPr>
            <a:defRPr sz="1400">
              <a:cs typeface="+mj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txPr>
    <a:bodyPr/>
    <a:lstStyle/>
    <a:p>
      <a:pPr>
        <a:defRPr>
          <a:cs typeface="+mj-cs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dirty="0"/>
              <a:t> ผู้ป่วย </a:t>
            </a:r>
            <a:r>
              <a:rPr lang="en-US" sz="1400" dirty="0" smtClean="0">
                <a:cs typeface="+mn-cs"/>
              </a:rPr>
              <a:t>690</a:t>
            </a:r>
            <a:r>
              <a:rPr lang="en-US" baseline="0" dirty="0" smtClean="0">
                <a:cs typeface="+mn-cs"/>
              </a:rPr>
              <a:t> </a:t>
            </a:r>
            <a:r>
              <a:rPr lang="th-TH" dirty="0" smtClean="0"/>
              <a:t>คน </a:t>
            </a:r>
            <a:r>
              <a:rPr lang="th-TH" dirty="0"/>
              <a:t>คิดเป็น 100%</a:t>
            </a:r>
          </a:p>
        </c:rich>
      </c:tx>
      <c:layout>
        <c:manualLayout>
          <c:xMode val="edge"/>
          <c:yMode val="edge"/>
          <c:x val="0.46196255971558731"/>
          <c:y val="3.95931064348859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ผู้ป่วย 264 คน คิดเป็น 100%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ทางหลวงชนบท</c:v>
                </c:pt>
                <c:pt idx="1">
                  <c:v>ถนนเทศบาล</c:v>
                </c:pt>
                <c:pt idx="2">
                  <c:v>ถนนหมู่บ้าน/เขต อบต.</c:v>
                </c:pt>
                <c:pt idx="3">
                  <c:v>ทางหลวงแผ่นดิน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27</c:v>
                </c:pt>
                <c:pt idx="2">
                  <c:v>106</c:v>
                </c:pt>
                <c:pt idx="3">
                  <c:v>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297661952"/>
        <c:axId val="297663488"/>
        <c:axId val="0"/>
      </c:bar3DChart>
      <c:catAx>
        <c:axId val="29766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cs typeface="+mj-cs"/>
              </a:defRPr>
            </a:pPr>
            <a:endParaRPr lang="th-TH"/>
          </a:p>
        </c:txPr>
        <c:crossAx val="297663488"/>
        <c:crosses val="autoZero"/>
        <c:auto val="1"/>
        <c:lblAlgn val="ctr"/>
        <c:lblOffset val="100"/>
        <c:noMultiLvlLbl val="0"/>
      </c:catAx>
      <c:valAx>
        <c:axId val="29766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97661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cs typeface="+mj-cs"/>
            </a:defRPr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h-TH" dirty="0" smtClean="0"/>
              <a:t>แสดงการเกิดอุบัติเหตุ แยกตามช่วงเวลา </a:t>
            </a:r>
            <a:endParaRPr lang="th-TH" dirty="0"/>
          </a:p>
        </c:rich>
      </c:tx>
      <c:layout>
        <c:manualLayout>
          <c:xMode val="edge"/>
          <c:yMode val="edge"/>
          <c:x val="0.44229072528777336"/>
          <c:y val="1.01860055512393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10143857422779"/>
          <c:y val="3.3971826053875082E-2"/>
          <c:w val="0.72138538572543376"/>
          <c:h val="0.508798684034189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ทางหลวงชนบท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6CBFCA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Sheet1!$A$2:$A$7</c:f>
              <c:strCache>
                <c:ptCount val="6"/>
                <c:pt idx="0">
                  <c:v>00.01-04.00 น.</c:v>
                </c:pt>
                <c:pt idx="1">
                  <c:v>04.01-08.00 น.</c:v>
                </c:pt>
                <c:pt idx="2">
                  <c:v>08.01-12.00 น.</c:v>
                </c:pt>
                <c:pt idx="3">
                  <c:v>12.01-16.00 น.</c:v>
                </c:pt>
                <c:pt idx="4">
                  <c:v>16.01-20.00 น.</c:v>
                </c:pt>
                <c:pt idx="5">
                  <c:v>20.01-00.00 น.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ถนนเทศบาล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00.01-04.00 น.</c:v>
                </c:pt>
                <c:pt idx="1">
                  <c:v>04.01-08.00 น.</c:v>
                </c:pt>
                <c:pt idx="2">
                  <c:v>08.01-12.00 น.</c:v>
                </c:pt>
                <c:pt idx="3">
                  <c:v>12.01-16.00 น.</c:v>
                </c:pt>
                <c:pt idx="4">
                  <c:v>16.01-20.00 น.</c:v>
                </c:pt>
                <c:pt idx="5">
                  <c:v>20.01-00.00 น.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ถนนหมู่บ้าน/อบต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00.01-04.00 น.</c:v>
                </c:pt>
                <c:pt idx="1">
                  <c:v>04.01-08.00 น.</c:v>
                </c:pt>
                <c:pt idx="2">
                  <c:v>08.01-12.00 น.</c:v>
                </c:pt>
                <c:pt idx="3">
                  <c:v>12.01-16.00 น.</c:v>
                </c:pt>
                <c:pt idx="4">
                  <c:v>16.01-20.00 น.</c:v>
                </c:pt>
                <c:pt idx="5">
                  <c:v>20.01-00.00 น.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10</c:v>
                </c:pt>
                <c:pt idx="2">
                  <c:v>19</c:v>
                </c:pt>
                <c:pt idx="3">
                  <c:v>20</c:v>
                </c:pt>
                <c:pt idx="4">
                  <c:v>39</c:v>
                </c:pt>
                <c:pt idx="5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ทางหลวงแผ่นดิน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00.01-04.00 น.</c:v>
                </c:pt>
                <c:pt idx="1">
                  <c:v>04.01-08.00 น.</c:v>
                </c:pt>
                <c:pt idx="2">
                  <c:v>08.01-12.00 น.</c:v>
                </c:pt>
                <c:pt idx="3">
                  <c:v>12.01-16.00 น.</c:v>
                </c:pt>
                <c:pt idx="4">
                  <c:v>16.01-20.00 น.</c:v>
                </c:pt>
                <c:pt idx="5">
                  <c:v>20.01-00.00 น.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29</c:v>
                </c:pt>
                <c:pt idx="3">
                  <c:v>22</c:v>
                </c:pt>
                <c:pt idx="4">
                  <c:v>46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946496"/>
        <c:axId val="297956480"/>
        <c:axId val="0"/>
      </c:bar3DChart>
      <c:catAx>
        <c:axId val="2979464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97956480"/>
        <c:crosses val="autoZero"/>
        <c:auto val="1"/>
        <c:lblAlgn val="ctr"/>
        <c:lblOffset val="100"/>
        <c:noMultiLvlLbl val="0"/>
      </c:catAx>
      <c:valAx>
        <c:axId val="297956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7946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th-TH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0.17949</cdr:x>
      <cdr:y>0.62055</cdr:y>
    </cdr:from>
    <cdr:to>
      <cdr:x>0.19658</cdr:x>
      <cdr:y>0.66488</cdr:y>
    </cdr:to>
    <cdr:sp macro="" textlink="">
      <cdr:nvSpPr>
        <cdr:cNvPr id="4" name="คูณ 3"/>
        <cdr:cNvSpPr/>
      </cdr:nvSpPr>
      <cdr:spPr>
        <a:xfrm xmlns:a="http://schemas.openxmlformats.org/drawingml/2006/main" flipV="1">
          <a:off x="1512168" y="3024336"/>
          <a:ext cx="144016" cy="216024"/>
        </a:xfrm>
        <a:prstGeom xmlns:a="http://schemas.openxmlformats.org/drawingml/2006/main" prst="mathMultiply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4E26-1156-4744-85F8-0D2866C7463A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701F-228A-4427-AA69-86CB221BE7B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34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A15C8-C5B3-4AFD-B653-CBD233102FF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275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384D1-09C6-4C30-B78E-0DCA2B70A4A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0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84D1-09C6-4C30-B78E-0DCA2B70A4A6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384D1-09C6-4C30-B78E-0DCA2B70A4A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187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24/03/61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38565" y="1196752"/>
            <a:ext cx="8784976" cy="1470025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การดำเนินงาน</a:t>
            </a:r>
            <a:b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ป้องกันและลดอุบัติเหตุทาง</a:t>
            </a: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ถนนอำเภอศรีธาตุ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336904" cy="694928"/>
          </a:xfrm>
        </p:spPr>
        <p:txBody>
          <a:bodyPr>
            <a:noAutofit/>
          </a:bodyPr>
          <a:lstStyle/>
          <a:p>
            <a:endParaRPr lang="th-TH" sz="3600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เป้าหมายการ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ดำเนินงาน</a:t>
            </a:r>
          </a:p>
          <a:p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อัตรา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ตายจากอุบัติเหตุทางถนน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ไม่เกิน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8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ต่อ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แสน </a:t>
            </a:r>
            <a:r>
              <a:rPr lang="th-TH" sz="3600" b="1" dirty="0" err="1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ปชก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(จำนวน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9 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ราย     เสียชีวิตแล้ว    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6  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คน   </a:t>
            </a:r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)   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4000" b="1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 descr="695134vc3pcgb7r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01" y="4174498"/>
            <a:ext cx="2874789" cy="268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     </a:t>
            </a:r>
            <a:r>
              <a:rPr lang="en-US" sz="3600" dirty="0" smtClean="0"/>
              <a:t>1.</a:t>
            </a:r>
            <a:r>
              <a:rPr lang="th-TH" sz="3600" dirty="0" smtClean="0"/>
              <a:t>    สี่แยกท่า</a:t>
            </a:r>
            <a:r>
              <a:rPr lang="th-TH" sz="3600" dirty="0" err="1" smtClean="0"/>
              <a:t>ไฮ</a:t>
            </a:r>
            <a:r>
              <a:rPr lang="th-TH" sz="3600" dirty="0" smtClean="0"/>
              <a:t> ทางไปอำเภอโนนสะอาด ต.จำปี</a:t>
            </a:r>
            <a:endParaRPr lang="th-TH" sz="3600" dirty="0"/>
          </a:p>
        </p:txBody>
      </p:sp>
      <p:pic>
        <p:nvPicPr>
          <p:cNvPr id="1026" name="Picture 2" descr="C:\Users\LENOVO\Downloads\201612211855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6521668" cy="4873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1643050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66"/>
                </a:solidFill>
              </a:rPr>
              <a:t>ไม่มีป้ายเตือน อุบัติเหตุบ่อยครั้ง</a:t>
            </a:r>
            <a:endParaRPr lang="th-TH" sz="36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78632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พื้นผิวถนนไม่มีการเตือนด้วยแรงสั่นสะเทือน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786314" y="4143380"/>
            <a:ext cx="21371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มีสัญญาณไฟกระพริบ</a:t>
            </a:r>
          </a:p>
          <a:p>
            <a:r>
              <a:rPr lang="th-TH" dirty="0" smtClean="0"/>
              <a:t>แต่มองไม่ชัดเจน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 </a:t>
            </a: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th-TH" dirty="0" smtClean="0"/>
              <a:t>สามแยกไปไชยวาน  ต.ศรีธาตุ</a:t>
            </a:r>
            <a:endParaRPr lang="th-TH" dirty="0"/>
          </a:p>
        </p:txBody>
      </p:sp>
      <p:pic>
        <p:nvPicPr>
          <p:cNvPr id="7170" name="Picture 2" descr="C:\Users\LENOVO\Downloads\201612211850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0166" y="1600200"/>
            <a:ext cx="6521668" cy="4873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286256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66"/>
                </a:solidFill>
              </a:rPr>
              <a:t>ไม่มีป้ายเตือน อุบัติเหตุบ่อยครั้ง</a:t>
            </a:r>
            <a:endParaRPr lang="th-TH" sz="3600" dirty="0">
              <a:solidFill>
                <a:srgbClr val="FF0066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00628" y="1643050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ไม่มีสัญญาณไฟจราจร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535782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พื้นผิวถนนไม่มีการเตือนด้วยแรงสั่นสะเทือน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 </a:t>
            </a:r>
            <a:r>
              <a:rPr lang="en-US" dirty="0" smtClean="0"/>
              <a:t>3. </a:t>
            </a:r>
            <a:r>
              <a:rPr lang="th-TH" dirty="0" smtClean="0"/>
              <a:t>หน้าโรง</a:t>
            </a:r>
            <a:r>
              <a:rPr lang="th-TH" dirty="0" err="1" smtClean="0"/>
              <a:t>รียน</a:t>
            </a:r>
            <a:r>
              <a:rPr lang="th-TH" dirty="0" smtClean="0"/>
              <a:t>ศรีธาตุพิทยาคม  ต.ศรีธาตุ</a:t>
            </a:r>
            <a:endParaRPr lang="th-TH" dirty="0"/>
          </a:p>
        </p:txBody>
      </p:sp>
      <p:pic>
        <p:nvPicPr>
          <p:cNvPr id="8194" name="Picture 2" descr="C:\Users\LENOVO\Downloads\201612211848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0166" y="1600200"/>
            <a:ext cx="6521668" cy="4873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44291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พื้นผิวถนนไม่มีการเตือนด้วยแรงสั่นสะเทือน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428868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66"/>
                </a:solidFill>
              </a:rPr>
              <a:t>ไม่มีป้ายเตือน อุบัติเหตุบ่อยครั้ง</a:t>
            </a:r>
            <a:endParaRPr lang="th-TH" sz="3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จุดเสี่ยงในหมู่บ้าน</a:t>
            </a:r>
            <a:endParaRPr lang="th-TH" sz="6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sz="6000" b="1" dirty="0" smtClean="0"/>
              <a:t>ถนนในหมู่บ้านคำ</a:t>
            </a:r>
            <a:r>
              <a:rPr lang="th-TH" sz="6000" b="1" dirty="0" err="1" smtClean="0"/>
              <a:t>กุง</a:t>
            </a:r>
            <a:endParaRPr lang="th-TH" sz="6000" b="1" dirty="0" smtClean="0"/>
          </a:p>
          <a:p>
            <a:r>
              <a:rPr lang="th-TH" sz="6000" b="1" dirty="0"/>
              <a:t>ถนนในหมู่บ้าน</a:t>
            </a:r>
            <a:r>
              <a:rPr lang="th-TH" sz="6000" b="1" dirty="0" smtClean="0"/>
              <a:t>คำบอน</a:t>
            </a:r>
            <a:endParaRPr lang="th-TH" sz="6000" b="1" dirty="0"/>
          </a:p>
          <a:p>
            <a:r>
              <a:rPr lang="th-TH" sz="6000" b="1" dirty="0"/>
              <a:t>ถนนใน</a:t>
            </a:r>
            <a:r>
              <a:rPr lang="th-TH" sz="6000" b="1" dirty="0" smtClean="0"/>
              <a:t>หมู่บ้านโคกข่า</a:t>
            </a:r>
            <a:endParaRPr lang="th-TH" sz="6000" b="1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52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3786214"/>
          </a:xfrm>
        </p:spPr>
        <p:txBody>
          <a:bodyPr>
            <a:noAutofit/>
          </a:bodyPr>
          <a:lstStyle/>
          <a:p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มาตรฐานการแก้ไขจุดเสี่ยง</a:t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ทางแยก ควรมี ป้ายเตือนสะท้อนแสงและมีสัญญาณไฟกระพริบ </a:t>
            </a:r>
            <a:b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- ถนน มีเส้นแบ่งการจราจรที่ชัดเจน และมีไฟส่องสว่าง</a:t>
            </a:r>
            <a:b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พื้นผิวถนนควรมีการเตือนด้วยแรงสั่นสะเทือน</a:t>
            </a:r>
            <a:br>
              <a:rPr lang="th-TH" sz="2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-มีป้ายกำหนดความเร็ว</a:t>
            </a:r>
            <a:br>
              <a:rPr lang="th-TH" sz="28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7" name="Picture 3" descr="D:\งานอุบัติเหตุ\แผนงานอุบัติเหตุ 59\นำเสนองาน\ประเมิน คปสอ 59\แผน 59\20160209161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3286148" cy="1857388"/>
          </a:xfrm>
          <a:prstGeom prst="rect">
            <a:avLst/>
          </a:prstGeom>
          <a:noFill/>
        </p:spPr>
      </p:pic>
      <p:pic>
        <p:nvPicPr>
          <p:cNvPr id="1028" name="Picture 4" descr="D:\งานอุบัติเหตุ\แผนงานอุบัติเหตุ 59\นำเสนองาน\ประเมิน คปสอ 59\แผน 59\2016020916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28868"/>
            <a:ext cx="3714744" cy="2714644"/>
          </a:xfrm>
          <a:prstGeom prst="rect">
            <a:avLst/>
          </a:prstGeom>
          <a:noFill/>
        </p:spPr>
      </p:pic>
      <p:pic>
        <p:nvPicPr>
          <p:cNvPr id="8" name="Picture 2" descr="D:\งานอุบัติเหตุ\แผนงานอุบัติเหตุ 59\นำเสนองาน\ประเมิน คปสอ 59\แผน 59\20160313_104614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14348" y="4357694"/>
            <a:ext cx="2357456" cy="1874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11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สรุปรายงานเทศกาล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สงกรานต์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2560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บาดเจ็บทั้งหมด 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19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  เป็นชาย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13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หญิง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บาดเจ็บเล็กน้อย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17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ปานกลาง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คน  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ไม่มีเสียชีวิต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h-TH" sz="33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พาหนะที่เกิดเหตุ  </a:t>
            </a:r>
            <a:endParaRPr lang="th-TH" sz="3300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จักรยานยนต์  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13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 จักรยาน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 </a:t>
            </a:r>
            <a:r>
              <a:rPr lang="th-TH" sz="2600" b="1" dirty="0" err="1">
                <a:solidFill>
                  <a:schemeClr val="accent2">
                    <a:lumMod val="75000"/>
                  </a:schemeClr>
                </a:solidFill>
              </a:rPr>
              <a:t>ปิค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อัพ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h-TH" sz="33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พฤติกรรม</a:t>
            </a:r>
            <a:r>
              <a:rPr lang="th-TH" sz="33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เสี่ยง   </a:t>
            </a:r>
          </a:p>
          <a:p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เมา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แล้วขับ 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  ไม่เมา   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สวม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หมวก</a:t>
            </a:r>
            <a:r>
              <a:rPr lang="th-TH" sz="2600" b="1" dirty="0" err="1">
                <a:solidFill>
                  <a:schemeClr val="accent2">
                    <a:lumMod val="75000"/>
                  </a:schemeClr>
                </a:solidFill>
              </a:rPr>
              <a:t>กันน๊อค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  ไม่สวม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12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คน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sz="33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h-TH" sz="33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เวลาที่เกิดเหตุ มาก</a:t>
            </a:r>
            <a:r>
              <a:rPr lang="th-TH" sz="33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ที่สุด</a:t>
            </a: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16.oo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2o.oo  </a:t>
            </a:r>
            <a:r>
              <a:rPr lang="th-TH" sz="2600" b="1" dirty="0">
                <a:solidFill>
                  <a:schemeClr val="accent2">
                    <a:lumMod val="75000"/>
                  </a:schemeClr>
                </a:solidFill>
              </a:rPr>
              <a:t>เกิดเหตุ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9 </a:t>
            </a:r>
            <a:r>
              <a:rPr lang="th-TH" sz="2600" b="1" dirty="0" smtClean="0">
                <a:solidFill>
                  <a:schemeClr val="accent2">
                    <a:lumMod val="75000"/>
                  </a:schemeClr>
                </a:solidFill>
              </a:rPr>
              <a:t>คน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h-TH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h-TH" dirty="0"/>
              <a:t> 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97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www.wellsskincare.net/images/introw_1310201516/foru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9275"/>
            <a:ext cx="51847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https://encrypted-tbn2.gstatic.com/images?q=tbn:ANd9GcSSgbtVAKV9Tan2YVdSABn5QyJQh9zCqwFqF52MjbxKhMvXV7lm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76545"/>
            <a:ext cx="2843472" cy="319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3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93541822"/>
              </p:ext>
            </p:extLst>
          </p:nvPr>
        </p:nvGraphicFramePr>
        <p:xfrm>
          <a:off x="755576" y="1268760"/>
          <a:ext cx="7056784" cy="483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576064"/>
                <a:gridCol w="792088"/>
                <a:gridCol w="576064"/>
                <a:gridCol w="792088"/>
                <a:gridCol w="576064"/>
                <a:gridCol w="864096"/>
                <a:gridCol w="630316"/>
                <a:gridCol w="1241892"/>
              </a:tblGrid>
              <a:tr h="690055"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2558</a:t>
                      </a:r>
                      <a:endParaRPr lang="th-TH" sz="24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       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  <a:endParaRPr lang="th-TH" sz="2400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itchFamily="18" charset="-34"/>
                          <a:cs typeface="Angsana New" pitchFamily="18" charset="-34"/>
                        </a:rPr>
                        <a:t>2561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4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ตค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60-</a:t>
                      </a:r>
                      <a:r>
                        <a:rPr lang="th-TH" sz="2400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กพ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61</a:t>
                      </a:r>
                      <a:r>
                        <a:rPr lang="th-TH" sz="24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dirty="0"/>
                    </a:p>
                  </a:txBody>
                  <a:tcPr/>
                </a:tc>
              </a:tr>
              <a:tr h="441256">
                <a:tc>
                  <a:txBody>
                    <a:bodyPr/>
                    <a:lstStyle/>
                    <a:p>
                      <a:pPr algn="ctr"/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ชาย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หญิง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ชาย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หญิง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ชาย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หญิง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ชาย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หญิง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4125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ผู้บาดเจ็บ</a:t>
                      </a:r>
                    </a:p>
                    <a:p>
                      <a:pPr algn="ctr"/>
                      <a:endParaRPr lang="th-TH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427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212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453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 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233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453</a:t>
                      </a:r>
                      <a:r>
                        <a:rPr lang="th-TH" sz="24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244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177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87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4125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ผู้เสียชีวิต</a:t>
                      </a:r>
                    </a:p>
                    <a:p>
                      <a:pPr algn="ctr"/>
                      <a:endParaRPr lang="th-TH" sz="20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endParaRPr lang="th-TH" sz="20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9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154413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     643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693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      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697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264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18864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ข้อมูลอุบัติเหตุย้อนหลัง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ปีงบประมาณ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90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มุมมน 4"/>
          <p:cNvSpPr/>
          <p:nvPr/>
        </p:nvSpPr>
        <p:spPr>
          <a:xfrm>
            <a:off x="239059" y="476672"/>
            <a:ext cx="8293381" cy="9520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สถานการณ์อุบัติเหตุ ปีงบประมาณ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2560 – 2561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 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ตค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. - </a:t>
            </a:r>
            <a:r>
              <a:rPr lang="th-TH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กพ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2561 )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6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58922"/>
              </p:ext>
            </p:extLst>
          </p:nvPr>
        </p:nvGraphicFramePr>
        <p:xfrm>
          <a:off x="285720" y="2071678"/>
          <a:ext cx="3929090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ตัวยึด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86842"/>
              </p:ext>
            </p:extLst>
          </p:nvPr>
        </p:nvGraphicFramePr>
        <p:xfrm>
          <a:off x="4643438" y="1428736"/>
          <a:ext cx="421484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0" y="178592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5" name="ตัวยึดเนื้อหา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180001"/>
              </p:ext>
            </p:extLst>
          </p:nvPr>
        </p:nvGraphicFramePr>
        <p:xfrm>
          <a:off x="4357686" y="4143380"/>
          <a:ext cx="4000528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37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69233156"/>
              </p:ext>
            </p:extLst>
          </p:nvPr>
        </p:nvGraphicFramePr>
        <p:xfrm>
          <a:off x="323528" y="764704"/>
          <a:ext cx="8424936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594928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</a:rPr>
              <a:t>ช่วงอายุที่เกิดอุบัติเหตุมากที่สุดคือ </a:t>
            </a:r>
            <a:r>
              <a:rPr lang="en-US" sz="2400" b="1" dirty="0" smtClean="0">
                <a:solidFill>
                  <a:srgbClr val="0070C0"/>
                </a:solidFill>
              </a:rPr>
              <a:t>15-19 </a:t>
            </a:r>
            <a:r>
              <a:rPr lang="th-TH" sz="2400" b="1" dirty="0" smtClean="0">
                <a:solidFill>
                  <a:srgbClr val="0070C0"/>
                </a:solidFill>
              </a:rPr>
              <a:t>ปี </a:t>
            </a:r>
            <a:endParaRPr lang="th-TH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2926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อาชีพนักเรียน  นักศึกษา  เกิดอุบัติเหตุมากที่สุด     ควรมีมาตรการลดอุบัติเหตุในโรงเรียน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มัธยม โรงเรียนขยายโอกาส </a:t>
            </a: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รองมาคือเกษตรกร  ควรมีมาตรการลด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อุบัติเหตุ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ทุกหมู่บ้าน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88776" y="764704"/>
            <a:ext cx="7467600" cy="4464496"/>
          </a:xfrm>
        </p:spPr>
        <p:txBody>
          <a:bodyPr/>
          <a:lstStyle/>
          <a:p>
            <a:endParaRPr lang="th-TH" dirty="0"/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1268398214"/>
              </p:ext>
            </p:extLst>
          </p:nvPr>
        </p:nvGraphicFramePr>
        <p:xfrm>
          <a:off x="323528" y="-27254"/>
          <a:ext cx="8136904" cy="509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52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5747374"/>
              </p:ext>
            </p:extLst>
          </p:nvPr>
        </p:nvGraphicFramePr>
        <p:xfrm>
          <a:off x="357158" y="785794"/>
          <a:ext cx="7467600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5229200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66"/>
                </a:solidFill>
              </a:rPr>
              <a:t>  พาหนะที่เกิดเหตุมากคือ จักรยานยนต์ ,</a:t>
            </a:r>
            <a:r>
              <a:rPr lang="th-TH" b="1" dirty="0" err="1" smtClean="0">
                <a:solidFill>
                  <a:srgbClr val="FF0066"/>
                </a:solidFill>
              </a:rPr>
              <a:t>ปิค</a:t>
            </a:r>
            <a:r>
              <a:rPr lang="th-TH" b="1" dirty="0" smtClean="0">
                <a:solidFill>
                  <a:srgbClr val="FF0066"/>
                </a:solidFill>
              </a:rPr>
              <a:t>อัพ,รถอี</a:t>
            </a:r>
            <a:r>
              <a:rPr lang="th-TH" b="1" dirty="0" err="1" smtClean="0">
                <a:solidFill>
                  <a:srgbClr val="FF0066"/>
                </a:solidFill>
              </a:rPr>
              <a:t>แต๋น</a:t>
            </a:r>
            <a:r>
              <a:rPr lang="th-TH" b="1" dirty="0" smtClean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th-TH" b="1" dirty="0" smtClean="0">
                <a:solidFill>
                  <a:srgbClr val="FF0066"/>
                </a:solidFill>
              </a:rPr>
              <a:t>  ควรมีรณรงค์สวมหมวกกันน็อก ไม่ดื่มแอลกอฮอล์ คาดเข็มขัดนิรภัยในองค์กรและชุมชน   รถทุกคันควรมีสภาพพร้อมใช้งาน  มี</a:t>
            </a:r>
            <a:r>
              <a:rPr lang="th-TH" b="1" dirty="0" err="1" smtClean="0">
                <a:solidFill>
                  <a:srgbClr val="FF0066"/>
                </a:solidFill>
              </a:rPr>
              <a:t>พรบ.</a:t>
            </a:r>
            <a:r>
              <a:rPr lang="th-TH" b="1" dirty="0" smtClean="0">
                <a:solidFill>
                  <a:srgbClr val="FF0066"/>
                </a:solidFill>
              </a:rPr>
              <a:t>ครบ</a:t>
            </a:r>
            <a:endParaRPr lang="th-TH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046975931"/>
              </p:ext>
            </p:extLst>
          </p:nvPr>
        </p:nvGraphicFramePr>
        <p:xfrm>
          <a:off x="1043608" y="1336526"/>
          <a:ext cx="6984776" cy="396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467544" y="259309"/>
            <a:ext cx="820891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กราฟแสดงความสัมพันธ์ระหว่างกลุ่มอาชีพและพฤติกรรม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 ปี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805264"/>
            <a:ext cx="709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พฤติกรรมเสี่ยงคือ ไม่สวมหมวก ,ดื่มแอลกอฮอล์ 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6441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714693606"/>
              </p:ext>
            </p:extLst>
          </p:nvPr>
        </p:nvGraphicFramePr>
        <p:xfrm>
          <a:off x="3923928" y="3284984"/>
          <a:ext cx="511256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ตัวแทน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138355"/>
              </p:ext>
            </p:extLst>
          </p:nvPr>
        </p:nvGraphicFramePr>
        <p:xfrm>
          <a:off x="500034" y="357166"/>
          <a:ext cx="5643602" cy="374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395536" y="4392686"/>
            <a:ext cx="33123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แสดงถนนที่เกิด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อุบัติเหตุ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892544" y="4392686"/>
            <a:ext cx="288032" cy="3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940152" y="76470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ช่วงเวลาที่เกิดเป็นเวลาค่ำ ถนนควรมีไฟส่องสว่าง ป้ายเตือนควรจะเป็นป้ายสะท้อนแสง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14351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ถนนที่เกิดอุบัติเหตุบ่อยครั้งเป็นถนนสายหลัก ควรจัดทำป้ายเตือน แต่ถนนที่ตายจะเป็นถนนสายรอง</a:t>
            </a:r>
            <a:endParaRPr lang="th-TH" sz="2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86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857232"/>
            <a:ext cx="7467600" cy="2928958"/>
          </a:xfrm>
        </p:spPr>
        <p:txBody>
          <a:bodyPr>
            <a:noAutofit/>
          </a:bodyPr>
          <a:lstStyle/>
          <a:p>
            <a:r>
              <a:rPr lang="th-TH" sz="6600" dirty="0" smtClean="0">
                <a:solidFill>
                  <a:schemeClr val="tx1"/>
                </a:solidFill>
              </a:rPr>
              <a:t>จุดเกิดเหตุบ่อยครั้งของ</a:t>
            </a:r>
            <a:br>
              <a:rPr lang="th-TH" sz="6600" dirty="0" smtClean="0">
                <a:solidFill>
                  <a:schemeClr val="tx1"/>
                </a:solidFill>
              </a:rPr>
            </a:br>
            <a:r>
              <a:rPr lang="th-TH" sz="6600" dirty="0" smtClean="0">
                <a:solidFill>
                  <a:schemeClr val="tx1"/>
                </a:solidFill>
              </a:rPr>
              <a:t>อำเภอศรีธาตุ แยกเป็นแต่ละตำบล</a:t>
            </a:r>
            <a:endParaRPr lang="th-TH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6825</TotalTime>
  <Words>489</Words>
  <Application>Microsoft Office PowerPoint</Application>
  <PresentationFormat>นำเสนอทางหน้าจอ (4:3)</PresentationFormat>
  <Paragraphs>104</Paragraphs>
  <Slides>16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เฉลียง</vt:lpstr>
      <vt:lpstr>การดำเนินงาน ป้องกันและลดอุบัติเหตุทางถนนอำเภอศรีธาตุ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จุดเกิดเหตุบ่อยครั้งของ อำเภอศรีธาตุ แยกเป็นแต่ละตำบล</vt:lpstr>
      <vt:lpstr>      1.    สี่แยกท่าไฮ ทางไปอำเภอโนนสะอาด ต.จำปี</vt:lpstr>
      <vt:lpstr>  2. สามแยกไปไชยวาน  ต.ศรีธาตุ</vt:lpstr>
      <vt:lpstr>  3. หน้าโรงรียนศรีธาตุพิทยาคม  ต.ศรีธาตุ</vt:lpstr>
      <vt:lpstr>จุดเสี่ยงในหมู่บ้าน</vt:lpstr>
      <vt:lpstr>       มาตรฐานการแก้ไขจุดเสี่ยง - ทางแยก ควรมี ป้ายเตือนสะท้อนแสงและมีสัญญาณไฟกระพริบ   - ถนน มีเส้นแบ่งการจราจรที่ชัดเจน และมีไฟส่องสว่าง -พื้นผิวถนนควรมีการเตือนด้วยแรงสั่นสะเทือน -มีป้ายกำหนดความเร็ว   </vt:lpstr>
      <vt:lpstr>สรุปรายงานเทศกาลสงกรานต์ 2560 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แผนพัฒนาการส่งต่อโรงพยาบาลศรีธาตุ</dc:title>
  <dc:creator>User</dc:creator>
  <cp:lastModifiedBy>ADMIN</cp:lastModifiedBy>
  <cp:revision>775</cp:revision>
  <cp:lastPrinted>2015-12-22T04:20:12Z</cp:lastPrinted>
  <dcterms:created xsi:type="dcterms:W3CDTF">2014-10-02T13:24:40Z</dcterms:created>
  <dcterms:modified xsi:type="dcterms:W3CDTF">2018-03-24T03:34:59Z</dcterms:modified>
</cp:coreProperties>
</file>